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55" r:id="rId7"/>
  </p:sldMasterIdLst>
  <p:notesMasterIdLst>
    <p:notesMasterId r:id="rId31"/>
  </p:notesMasterIdLst>
  <p:sldIdLst>
    <p:sldId id="270" r:id="rId8"/>
    <p:sldId id="266" r:id="rId9"/>
    <p:sldId id="289" r:id="rId10"/>
    <p:sldId id="298" r:id="rId11"/>
    <p:sldId id="288" r:id="rId12"/>
    <p:sldId id="291" r:id="rId13"/>
    <p:sldId id="287" r:id="rId14"/>
    <p:sldId id="313" r:id="rId15"/>
    <p:sldId id="292" r:id="rId16"/>
    <p:sldId id="299" r:id="rId17"/>
    <p:sldId id="300" r:id="rId18"/>
    <p:sldId id="301" r:id="rId19"/>
    <p:sldId id="307" r:id="rId20"/>
    <p:sldId id="308" r:id="rId21"/>
    <p:sldId id="315" r:id="rId22"/>
    <p:sldId id="305" r:id="rId23"/>
    <p:sldId id="306" r:id="rId24"/>
    <p:sldId id="283" r:id="rId25"/>
    <p:sldId id="312" r:id="rId26"/>
    <p:sldId id="293" r:id="rId27"/>
    <p:sldId id="310" r:id="rId28"/>
    <p:sldId id="314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>
          <p15:clr>
            <a:srgbClr val="A4A3A4"/>
          </p15:clr>
        </p15:guide>
        <p15:guide id="2" orient="horz" pos="319">
          <p15:clr>
            <a:srgbClr val="A4A3A4"/>
          </p15:clr>
        </p15:guide>
        <p15:guide id="3" orient="horz" pos="3714">
          <p15:clr>
            <a:srgbClr val="A4A3A4"/>
          </p15:clr>
        </p15:guide>
        <p15:guide id="4" orient="horz" pos="1156">
          <p15:clr>
            <a:srgbClr val="A4A3A4"/>
          </p15:clr>
        </p15:guide>
        <p15:guide id="5" pos="981">
          <p15:clr>
            <a:srgbClr val="A4A3A4"/>
          </p15:clr>
        </p15:guide>
        <p15:guide id="6" pos="5291">
          <p15:clr>
            <a:srgbClr val="A4A3A4"/>
          </p15:clr>
        </p15:guide>
        <p15:guide id="7" pos="2785">
          <p15:clr>
            <a:srgbClr val="A4A3A4"/>
          </p15:clr>
        </p15:guide>
        <p15:guide id="8" pos="5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pen Kaisa" initials="HK" lastIdx="0" clrIdx="0">
    <p:extLst>
      <p:ext uri="{19B8F6BF-5375-455C-9EA6-DF929625EA0E}">
        <p15:presenceInfo xmlns:p15="http://schemas.microsoft.com/office/powerpoint/2012/main" userId="S-1-5-21-2771685566-154008669-1555754873-5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6" autoAdjust="0"/>
    <p:restoredTop sz="94673" autoAdjust="0"/>
  </p:normalViewPr>
  <p:slideViewPr>
    <p:cSldViewPr snapToGrid="0" snapToObjects="1">
      <p:cViewPr varScale="1">
        <p:scale>
          <a:sx n="70" d="100"/>
          <a:sy n="70" d="100"/>
        </p:scale>
        <p:origin x="1398" y="72"/>
      </p:cViewPr>
      <p:guideLst>
        <p:guide orient="horz" pos="948"/>
        <p:guide orient="horz" pos="319"/>
        <p:guide orient="horz" pos="3714"/>
        <p:guide orient="horz" pos="1156"/>
        <p:guide pos="981"/>
        <p:guide pos="5291"/>
        <p:guide pos="2785"/>
        <p:guide pos="5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5850-E066-4A27-865C-AD6C0C7E5785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FDB23-0354-4DCB-89CF-F4AD237940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43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DB23-0354-4DCB-89CF-F4AD2379401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96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DB23-0354-4DCB-89CF-F4AD2379401A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22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DB23-0354-4DCB-89CF-F4AD2379401A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48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DB23-0354-4DCB-89CF-F4AD2379401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88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DB23-0354-4DCB-89CF-F4AD2379401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00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DB23-0354-4DCB-89CF-F4AD2379401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08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DB23-0354-4DCB-89CF-F4AD2379401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89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DB23-0354-4DCB-89CF-F4AD2379401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21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96F54-3C66-41C7-B48A-0B7A5A08CF4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17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96F54-3C66-41C7-B48A-0B7A5A08CF4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57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96F54-3C66-41C7-B48A-0B7A5A08CF4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18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5" name="Picture 4" descr="KRUUNU_VALKOINEN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2087430"/>
            <a:ext cx="720679" cy="5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3E3FF-D246-4E58-B1AE-2C6E4DFF50D1}" type="datetime1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Keskuskirjastokokous 29.1.2015                     Kaisa Hypén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4689D-4090-4D31-9D2D-0B884922D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48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F238CF-02D7-4ABE-8150-5F0E1022FB30}" type="datetimeFigureOut">
              <a:rPr lang="fi-FI" smtClean="0">
                <a:uFillTx/>
              </a:rPr>
              <a:t>29.4.2016</a:t>
            </a:fld>
            <a:endParaRPr lang="fi-FI">
              <a:uFillTx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uFillTx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348718-B7EA-4518-B997-BF2A5BB8F185}" type="slidenum">
              <a:rPr lang="fi-FI" smtClean="0">
                <a:uFillTx/>
              </a:rPr>
              <a:t>‹#›</a:t>
            </a:fld>
            <a:endParaRPr lang="fi-FI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206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00DB7D-F694-4067-9209-5EB60A0060C6}" type="datetime1">
              <a:rPr lang="fi-FI" smtClean="0"/>
              <a:t>29.4.2016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Keskuskirjastokokous 29.1.2015                     Kaisa Hypén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4689D-4090-4D31-9D2D-0B884922D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96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-01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6"/>
            <a:ext cx="1241463" cy="6504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KUABO_WHITE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506414"/>
            <a:ext cx="7412952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  <p:sldLayoutId id="2147483668" r:id="rId8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3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7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Kaisa </a:t>
            </a:r>
            <a:r>
              <a:rPr lang="en-US" dirty="0" err="1" smtClean="0"/>
              <a:t>Hypén</a:t>
            </a:r>
            <a:r>
              <a:rPr lang="en-US" dirty="0" smtClean="0"/>
              <a:t>,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kaupunginkirjasto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/>
          <a:lstStyle/>
          <a:p>
            <a:r>
              <a:rPr lang="fi-FI" sz="4800" dirty="0"/>
              <a:t>Haja-ajatuksia kirjastoista ja </a:t>
            </a:r>
            <a:r>
              <a:rPr lang="fi-FI" sz="4800" dirty="0" smtClean="0"/>
              <a:t>järjestelmistä</a:t>
            </a:r>
            <a:br>
              <a:rPr lang="fi-FI" sz="4800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3600" dirty="0"/>
              <a:t>Musiikkikirjastolaisten kevätseminaari </a:t>
            </a:r>
            <a:r>
              <a:rPr lang="fi-FI" sz="3600" dirty="0" smtClean="0"/>
              <a:t>29.4.2016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0" y="977190"/>
            <a:ext cx="1378923" cy="7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Muutama sana </a:t>
            </a:r>
            <a:r>
              <a:rPr lang="fi-FI" dirty="0" err="1" smtClean="0"/>
              <a:t>RDA:sta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Sekä ajatustavan että käytännön kuvailutyön </a:t>
            </a:r>
            <a:r>
              <a:rPr lang="fi-FI" dirty="0" smtClean="0"/>
              <a:t>muutos, </a:t>
            </a:r>
            <a:r>
              <a:rPr lang="fi-FI" dirty="0"/>
              <a:t>koskee koko kirjastoalaa </a:t>
            </a:r>
          </a:p>
          <a:p>
            <a:r>
              <a:rPr lang="fi-FI" dirty="0" smtClean="0"/>
              <a:t>Käyttöön </a:t>
            </a:r>
            <a:r>
              <a:rPr lang="fi-FI" dirty="0" err="1"/>
              <a:t>MARCin</a:t>
            </a:r>
            <a:r>
              <a:rPr lang="fi-FI" dirty="0"/>
              <a:t> kautta: kuvailutyö muuttuu ja uuden mallin hyödyt </a:t>
            </a:r>
            <a:r>
              <a:rPr lang="fi-FI" dirty="0" smtClean="0"/>
              <a:t>(ja ongelmat) esiin </a:t>
            </a:r>
            <a:r>
              <a:rPr lang="fi-FI" dirty="0"/>
              <a:t>vähitellen</a:t>
            </a:r>
          </a:p>
          <a:p>
            <a:r>
              <a:rPr lang="fi-FI" dirty="0"/>
              <a:t>Kuvailuprosessi työläämmäksi? Toisaalta voidaan hyödyntää jo tallennettua tietoa</a:t>
            </a:r>
          </a:p>
          <a:p>
            <a:pPr lvl="1"/>
            <a:r>
              <a:rPr lang="fi-FI" dirty="0"/>
              <a:t>Esim. teoksen tietoja aiheen kuvauksineen ei tarvitse tehdä kuin kerran, uudet </a:t>
            </a:r>
            <a:r>
              <a:rPr lang="fi-FI" dirty="0" err="1"/>
              <a:t>ekspressiot</a:t>
            </a:r>
            <a:r>
              <a:rPr lang="fi-FI" dirty="0"/>
              <a:t> ja manifestaatiot lisätään ja linkitetään 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9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Suljetusta avoimeen?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Koneluettavuus, entiteettien yksilöivät tunnisteet: metatiedon esittäminen uusissa yhteyksissä</a:t>
            </a:r>
          </a:p>
          <a:p>
            <a:pPr lvl="1"/>
            <a:r>
              <a:rPr lang="fi-FI" dirty="0"/>
              <a:t>Kirjastojen tuottama laadukas metatieto paremmin osaksi muita tietovarantoja, tehdyn työn hyödyntäminen</a:t>
            </a:r>
          </a:p>
          <a:p>
            <a:r>
              <a:rPr lang="fi-FI" dirty="0"/>
              <a:t>Museot ja </a:t>
            </a:r>
            <a:r>
              <a:rPr lang="fi-FI" dirty="0" smtClean="0"/>
              <a:t>arkistot: yhteiset toimintakäytännöt </a:t>
            </a:r>
            <a:r>
              <a:rPr lang="fi-FI" dirty="0"/>
              <a:t>erityisesti </a:t>
            </a:r>
            <a:r>
              <a:rPr lang="fi-FI" dirty="0" smtClean="0"/>
              <a:t>toimijaentiteettien osalta</a:t>
            </a:r>
          </a:p>
          <a:p>
            <a:r>
              <a:rPr lang="fi-FI" dirty="0" smtClean="0"/>
              <a:t>Ontologiat </a:t>
            </a:r>
            <a:r>
              <a:rPr lang="fi-FI" dirty="0"/>
              <a:t>aiheen kuvailussa – linkitykset muihin samaa aihetta käsitteleviin </a:t>
            </a:r>
            <a:r>
              <a:rPr lang="fi-FI" dirty="0" smtClean="0"/>
              <a:t>resursseihin, kielineutraalius</a:t>
            </a:r>
            <a:endParaRPr lang="fi-FI" dirty="0"/>
          </a:p>
          <a:p>
            <a:r>
              <a:rPr lang="fi-FI" dirty="0"/>
              <a:t>Datan paremmat analysointimahdollisuudet – lisää tietoa julkaisuista, trendeistä…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3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Odotuksia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63687" y="1839184"/>
            <a:ext cx="6979811" cy="4315956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miten </a:t>
            </a:r>
            <a:r>
              <a:rPr lang="fi-FI" dirty="0"/>
              <a:t>uusi säännöstö otetaan vastaan, miten kuvailutyö muotoutuu</a:t>
            </a:r>
          </a:p>
          <a:p>
            <a:r>
              <a:rPr lang="fi-FI" dirty="0"/>
              <a:t>miten metafora metatiedosta (julkaisujen, kirjastojen) muistina toteutuu myös yksittäisen teoksen kohdalla</a:t>
            </a:r>
          </a:p>
          <a:p>
            <a:pPr lvl="1"/>
            <a:r>
              <a:rPr lang="fi-FI" dirty="0"/>
              <a:t>teos ja sen erilaiset versiot, käännökset, formaatit linkittyvät toisiinsa ja muodostavat kokonaisuuden aiempaa selkeämmin. </a:t>
            </a:r>
          </a:p>
          <a:p>
            <a:pPr lvl="1"/>
            <a:r>
              <a:rPr lang="fi-FI" dirty="0"/>
              <a:t>käyttöliittymässä teoksen eri versiot voidaan kytkeä toisiinsa aiempaa </a:t>
            </a:r>
            <a:r>
              <a:rPr lang="fi-FI" dirty="0" smtClean="0"/>
              <a:t>selkeämmin </a:t>
            </a:r>
            <a:r>
              <a:rPr lang="fi-FI" dirty="0"/>
              <a:t>ja intuitiivisemmin</a:t>
            </a:r>
          </a:p>
          <a:p>
            <a:r>
              <a:rPr lang="fi-FI" dirty="0"/>
              <a:t>miten työkalut kehittyvät vastaamaan uutta säännöstöä ja sen </a:t>
            </a:r>
            <a:r>
              <a:rPr lang="fi-FI" dirty="0" smtClean="0"/>
              <a:t>mahdollisuuksia niin kuvailussa</a:t>
            </a:r>
            <a:r>
              <a:rPr lang="fi-FI" dirty="0"/>
              <a:t> </a:t>
            </a:r>
            <a:r>
              <a:rPr lang="fi-FI" dirty="0" smtClean="0"/>
              <a:t>kuin tiedon </a:t>
            </a:r>
            <a:r>
              <a:rPr lang="fi-FI" dirty="0"/>
              <a:t>esittämisessä</a:t>
            </a:r>
          </a:p>
          <a:p>
            <a:r>
              <a:rPr lang="fi-FI" dirty="0"/>
              <a:t>millaisia linkitetyn tiedon sovelluksia jatkossa syntyy meillä ja muualla kirjaston metatiedon ympärille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7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www.kirjasampo.fi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63687" y="1839184"/>
            <a:ext cx="7389243" cy="4329604"/>
          </a:xfrm>
        </p:spPr>
        <p:txBody>
          <a:bodyPr>
            <a:normAutofit/>
          </a:bodyPr>
          <a:lstStyle/>
          <a:p>
            <a:r>
              <a:rPr lang="fi-FI" dirty="0" smtClean="0"/>
              <a:t>Kaunokirjallisuuden verkkopalvelu Kirjasampo yksinkertaistettu RDA-sovellus</a:t>
            </a:r>
          </a:p>
          <a:p>
            <a:pPr lvl="1"/>
            <a:r>
              <a:rPr lang="fi-FI" dirty="0" smtClean="0"/>
              <a:t>a</a:t>
            </a:r>
            <a:r>
              <a:rPr lang="fi-FI" altLang="fi-FI" dirty="0" smtClean="0"/>
              <a:t>uttaa </a:t>
            </a:r>
            <a:r>
              <a:rPr lang="fi-FI" altLang="fi-FI" dirty="0"/>
              <a:t>lukijaa löytämään – tunnistamaan – valitsemaan </a:t>
            </a:r>
            <a:r>
              <a:rPr lang="fi-FI" altLang="fi-FI" dirty="0" smtClean="0"/>
              <a:t>– saamaan aineiston </a:t>
            </a:r>
            <a:r>
              <a:rPr lang="fi-FI" altLang="fi-FI" dirty="0"/>
              <a:t>käsiinsä, myös palauttamaan mieleen, oivaltamaan ja ilahtumaan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altLang="fi-FI" dirty="0"/>
              <a:t>Työkaluina </a:t>
            </a:r>
          </a:p>
          <a:p>
            <a:pPr lvl="1"/>
            <a:r>
              <a:rPr lang="fi-FI" altLang="fi-FI" dirty="0"/>
              <a:t>Ontologiat sisällönkuvailussa, tiedonhaussa ja suositteluissa (KAUNO-ontologia)</a:t>
            </a:r>
          </a:p>
          <a:p>
            <a:pPr lvl="1"/>
            <a:r>
              <a:rPr lang="fi-FI" altLang="fi-FI" dirty="0" err="1"/>
              <a:t>Annotointialusta</a:t>
            </a:r>
            <a:r>
              <a:rPr lang="fi-FI" altLang="fi-FI" dirty="0"/>
              <a:t> SAHA – kirjaesineen kuvailusta sisältöjen kuvailuun</a:t>
            </a:r>
          </a:p>
          <a:p>
            <a:pPr lvl="1"/>
            <a:r>
              <a:rPr lang="fi-FI" altLang="fi-FI" dirty="0"/>
              <a:t>Linkittyvä tieto: metatiedon yhdistely ja prosessointi merkkijonojen tallentamisen sijaan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71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Kirjasammon kuvailutapa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910" y="1858808"/>
            <a:ext cx="7412160" cy="4610230"/>
          </a:xfrm>
        </p:spPr>
        <p:txBody>
          <a:bodyPr>
            <a:norm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altLang="fi-FI" dirty="0" smtClean="0"/>
              <a:t>Mahdollistaa </a:t>
            </a:r>
            <a:r>
              <a:rPr lang="fi-FI" altLang="fi-FI" dirty="0"/>
              <a:t>aiempaa paremmin</a:t>
            </a:r>
          </a:p>
          <a:p>
            <a:pPr marL="857250" lvl="2" indent="-457200"/>
            <a:r>
              <a:rPr lang="fi-FI" altLang="fi-FI" dirty="0"/>
              <a:t>teosten välisten yhteyksien esittämisen ja suosittelut</a:t>
            </a:r>
          </a:p>
          <a:p>
            <a:pPr marL="857250" lvl="2" indent="-457200"/>
            <a:r>
              <a:rPr lang="fi-FI" altLang="fi-FI" dirty="0"/>
              <a:t>metatiedon linkittymisen verkon muiden sisältöjen kanssa – kirjastojen luontevin verkossa olemisen tapa</a:t>
            </a:r>
          </a:p>
          <a:p>
            <a:pPr marL="857250" lvl="2" indent="-457200"/>
            <a:r>
              <a:rPr lang="fi-FI" altLang="fi-FI" dirty="0"/>
              <a:t>erilaiset kuvailutietoon perustuvat analyysit</a:t>
            </a:r>
          </a:p>
          <a:p>
            <a:pPr marL="857250" lvl="2" indent="-457200"/>
            <a:r>
              <a:rPr lang="fi-FI" altLang="fi-FI" dirty="0"/>
              <a:t>kuvailutiedon monitasoisen ja –tahoisen esittämisen käyttöliittymässä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altLang="fi-FI" dirty="0"/>
              <a:t>Parhaimmillaan innostaa lukijoita</a:t>
            </a:r>
          </a:p>
          <a:p>
            <a:pPr marL="857250" lvl="2" indent="-457200"/>
            <a:r>
              <a:rPr lang="fi-FI" altLang="fi-FI" dirty="0"/>
              <a:t>kirjaamaan, välittämään ja jakamaan lukukokemuksia ja –muistoja – sosiaalinen metatieto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5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C00000"/>
                </a:solidFill>
              </a:rPr>
              <a:t>Annotaatioeditori</a:t>
            </a:r>
            <a:r>
              <a:rPr lang="fi-FI" dirty="0" smtClean="0">
                <a:solidFill>
                  <a:srgbClr val="C00000"/>
                </a:solidFill>
              </a:rPr>
              <a:t> SAHA</a:t>
            </a:r>
            <a:r>
              <a:rPr lang="fi-FI" dirty="0"/>
              <a:t/>
            </a:r>
            <a:br>
              <a:rPr lang="fi-FI" dirty="0"/>
            </a:br>
            <a:r>
              <a:rPr lang="fi-FI" sz="2800" u="sng" dirty="0" smtClean="0"/>
              <a:t>teos</a:t>
            </a:r>
            <a:r>
              <a:rPr lang="fi-FI" sz="2800" dirty="0" smtClean="0"/>
              <a:t>   </a:t>
            </a:r>
            <a:r>
              <a:rPr lang="fi-FI" sz="3600" dirty="0" smtClean="0"/>
              <a:t>                 </a:t>
            </a:r>
            <a:r>
              <a:rPr lang="fi-FI" sz="2800" u="sng" dirty="0" smtClean="0"/>
              <a:t>manifestaatio</a:t>
            </a:r>
            <a:endParaRPr lang="fi-FI" sz="2800" u="sng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3"/>
            <a:ext cx="4016446" cy="5228019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2852749" cy="3234455"/>
          </a:xfrm>
        </p:spPr>
      </p:pic>
    </p:spTree>
    <p:extLst>
      <p:ext uri="{BB962C8B-B14F-4D97-AF65-F5344CB8AC3E}">
        <p14:creationId xmlns:p14="http://schemas.microsoft.com/office/powerpoint/2010/main" val="14659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19188"/>
            <a:ext cx="89249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9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9917113" cy="69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8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1037125" y="3495512"/>
            <a:ext cx="1837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err="1" smtClean="0">
                <a:solidFill>
                  <a:schemeClr val="accent6">
                    <a:lumMod val="75000"/>
                  </a:schemeClr>
                </a:solidFill>
                <a:latin typeface="Broadway" panose="04040905080B02020502" pitchFamily="82" charset="0"/>
              </a:rPr>
              <a:t>Finna</a:t>
            </a:r>
            <a:endParaRPr lang="fi-FI" sz="4000" dirty="0">
              <a:solidFill>
                <a:schemeClr val="accent6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57152" y="4833834"/>
            <a:ext cx="1657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err="1" smtClean="0">
                <a:latin typeface="Copperplate Gothic Bold" panose="020E0705020206020404" pitchFamily="34" charset="0"/>
              </a:rPr>
              <a:t>Koha</a:t>
            </a:r>
            <a:endParaRPr lang="fi-FI" sz="4000" dirty="0">
              <a:latin typeface="Copperplate Gothic Bold" panose="020E07050202060204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2014029" y="4251698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Aurora</a:t>
            </a:r>
            <a:endParaRPr lang="fi-FI" sz="44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Ellipsi 14"/>
          <p:cNvSpPr/>
          <p:nvPr/>
        </p:nvSpPr>
        <p:spPr>
          <a:xfrm>
            <a:off x="136479" y="3323262"/>
            <a:ext cx="4067031" cy="2477038"/>
          </a:xfrm>
          <a:prstGeom prst="ellipse">
            <a:avLst/>
          </a:prstGeom>
          <a:noFill/>
          <a:ln w="28575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 rot="639950">
            <a:off x="1337482" y="1337481"/>
            <a:ext cx="698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Kirjastojärjestelmät – suljetusta avoimeen?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5396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Järjestelmistä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smtClean="0"/>
              <a:t>Aurora</a:t>
            </a:r>
            <a:endParaRPr lang="fi-FI" sz="2400" dirty="0"/>
          </a:p>
          <a:p>
            <a:pPr marL="285750" indent="-285750">
              <a:buFontTx/>
              <a:buChar char="-"/>
            </a:pPr>
            <a:r>
              <a:rPr lang="fi-FI" dirty="0" smtClean="0"/>
              <a:t>Suljettu kaupallinen </a:t>
            </a:r>
            <a:r>
              <a:rPr lang="fi-FI" dirty="0" smtClean="0"/>
              <a:t>järjestelmä (</a:t>
            </a:r>
            <a:r>
              <a:rPr lang="fi-FI" dirty="0" err="1" smtClean="0"/>
              <a:t>Axiell</a:t>
            </a:r>
            <a:r>
              <a:rPr lang="fi-FI" dirty="0" smtClean="0"/>
              <a:t>)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Kehittäminen järjestelmän toimittajan hallinnassa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”Avaimet käteen”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Toimittajalla p</a:t>
            </a:r>
            <a:r>
              <a:rPr lang="fi-FI" dirty="0" smtClean="0"/>
              <a:t>yrkimystä </a:t>
            </a:r>
            <a:r>
              <a:rPr lang="fi-FI" dirty="0" smtClean="0"/>
              <a:t>muuttaa toimintastrategiaa avoimempaan suuntaan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err="1" smtClean="0"/>
              <a:t>Koha</a:t>
            </a:r>
            <a:endParaRPr lang="fi-FI" sz="2400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Avoimen lähdekoodin järjestelmä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Kehittäminen kansainvälisessä kehittäjäyhteisössä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Miten koordinoidaan kehittämistyötä ja varmistetaan kokonaisuuden yhdenmukaisuus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Lähtökohtaisesti ”vanhanaikainen” integroitu järjestelmä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7" y="5916571"/>
            <a:ext cx="1377388" cy="6976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Tuu</a:t>
            </a:r>
            <a:r>
              <a:rPr lang="fi-FI" dirty="0" smtClean="0"/>
              <a:t>-tikki: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1105380" y="2444115"/>
            <a:ext cx="633264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”Ajattelen juuri parhaillaan revontulia. Ei voi tietää ovatko ne olemassa vai näkyvätkö ne vain. Kaikki on hyvin epävarmaa, ja juuri se tekee minut levolliseksi.”</a:t>
            </a:r>
          </a:p>
          <a:p>
            <a:endParaRPr lang="fi-FI" dirty="0"/>
          </a:p>
          <a:p>
            <a:r>
              <a:rPr lang="fi-FI" sz="2000" dirty="0"/>
              <a:t>Tove Jansson: Taikatalvi, 1987, s. 22. suom. Laila Järvinen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66" y="4598551"/>
            <a:ext cx="14573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04" y="122830"/>
            <a:ext cx="4978220" cy="66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Valinnan ja päätöksenteon haasteet </a:t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7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Vaski-kirjastot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Aurora käytössä, aiesopimus </a:t>
            </a:r>
            <a:r>
              <a:rPr lang="fi-FI" dirty="0" err="1" smtClean="0"/>
              <a:t>Kohaan</a:t>
            </a:r>
            <a:r>
              <a:rPr lang="fi-FI" dirty="0"/>
              <a:t> liittymisestä – </a:t>
            </a:r>
            <a:r>
              <a:rPr lang="fi-FI" dirty="0" smtClean="0"/>
              <a:t>liitytty </a:t>
            </a:r>
            <a:r>
              <a:rPr lang="fi-FI" dirty="0" err="1" smtClean="0"/>
              <a:t>Koha</a:t>
            </a:r>
            <a:r>
              <a:rPr lang="fi-FI" dirty="0" smtClean="0"/>
              <a:t>-Suomi Oy:hyn</a:t>
            </a:r>
            <a:endParaRPr lang="fi-FI" dirty="0" smtClean="0"/>
          </a:p>
          <a:p>
            <a:pPr lvl="1"/>
            <a:r>
              <a:rPr lang="fi-FI" dirty="0" err="1" smtClean="0"/>
              <a:t>Kohaan</a:t>
            </a:r>
            <a:r>
              <a:rPr lang="fi-FI" dirty="0" smtClean="0"/>
              <a:t> liittyvä selvitystyö </a:t>
            </a:r>
            <a:r>
              <a:rPr lang="fi-FI" dirty="0" smtClean="0"/>
              <a:t>meneillään, Auroran ja </a:t>
            </a:r>
            <a:r>
              <a:rPr lang="fi-FI" dirty="0" err="1" smtClean="0"/>
              <a:t>Kohan</a:t>
            </a:r>
            <a:r>
              <a:rPr lang="fi-FI" dirty="0" smtClean="0"/>
              <a:t> ominaisuuksien vertailu</a:t>
            </a:r>
          </a:p>
          <a:p>
            <a:pPr lvl="1"/>
            <a:r>
              <a:rPr lang="fi-FI" dirty="0" smtClean="0"/>
              <a:t>Ei vielä päätöstä </a:t>
            </a:r>
            <a:r>
              <a:rPr lang="fi-FI" dirty="0" err="1" smtClean="0"/>
              <a:t>Kohaan</a:t>
            </a:r>
            <a:r>
              <a:rPr lang="fi-FI" dirty="0" smtClean="0"/>
              <a:t> siirtymisestä</a:t>
            </a:r>
          </a:p>
          <a:p>
            <a:r>
              <a:rPr lang="fi-FI" dirty="0" smtClean="0"/>
              <a:t>Päätös </a:t>
            </a:r>
            <a:r>
              <a:rPr lang="fi-FI" dirty="0" err="1" smtClean="0"/>
              <a:t>Melindaan</a:t>
            </a:r>
            <a:r>
              <a:rPr lang="fi-FI" dirty="0" smtClean="0"/>
              <a:t> liittymisestä, projekti käynnistymässä</a:t>
            </a:r>
          </a:p>
          <a:p>
            <a:pPr lvl="1"/>
            <a:r>
              <a:rPr lang="fi-FI" dirty="0" smtClean="0"/>
              <a:t>Vaikutukset kuvailutyön organisointiin</a:t>
            </a:r>
          </a:p>
          <a:p>
            <a:pPr lvl="1"/>
            <a:r>
              <a:rPr lang="fi-FI" dirty="0" smtClean="0"/>
              <a:t>RDA-säännöstön käyttöönotto</a:t>
            </a:r>
          </a:p>
          <a:p>
            <a:r>
              <a:rPr lang="fi-FI" dirty="0" smtClean="0"/>
              <a:t>Verkkokirjastona </a:t>
            </a:r>
            <a:r>
              <a:rPr lang="fi-FI" dirty="0" err="1" smtClean="0"/>
              <a:t>Finna</a:t>
            </a:r>
            <a:endParaRPr lang="fi-FI" dirty="0" smtClean="0"/>
          </a:p>
          <a:p>
            <a:pPr lvl="1"/>
            <a:r>
              <a:rPr lang="fi-FI" dirty="0" smtClean="0"/>
              <a:t>Esim. Kirjasammon sisältöjen hyödyntäminen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43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Kiitos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9" y="5973947"/>
            <a:ext cx="1244831" cy="6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Monta palloa ilmassa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Kuvailun organisointi keskeinen osa päivittäistä työtä </a:t>
            </a:r>
            <a:r>
              <a:rPr lang="fi-FI" dirty="0" smtClean="0">
                <a:sym typeface="Wingdings" panose="05000000000000000000" pitchFamily="2" charset="2"/>
              </a:rPr>
              <a:t> metatiedon luonti, liikkeet ja sitä käsittelevät / säilövät järjestelmät tärkeitä, samoin muutokset niissä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Muutokset metatietostandardeissa ja järjestelmissä vaikuttavat kaikkeen kirjastossa tehtävään työhön</a:t>
            </a:r>
          </a:p>
          <a:p>
            <a:r>
              <a:rPr lang="fi-FI" dirty="0"/>
              <a:t>Kenttä on jatkuvassa muutoksessa, kokonaiskuvaa saati selkeää visiota tulevasta on mahdoton </a:t>
            </a:r>
            <a:r>
              <a:rPr lang="fi-FI" dirty="0" smtClean="0"/>
              <a:t>luoda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levollisuus </a:t>
            </a:r>
            <a:r>
              <a:rPr lang="fi-FI" dirty="0"/>
              <a:t>on tietoinen valinta ja </a:t>
            </a:r>
            <a:r>
              <a:rPr lang="fi-FI" dirty="0" smtClean="0"/>
              <a:t>keino </a:t>
            </a:r>
            <a:r>
              <a:rPr lang="fi-FI" dirty="0"/>
              <a:t>yrittää selvitä siitä, että monta palloa on ilmassa, omat mahdollisuudet vaikuttaa ovat rajalliset </a:t>
            </a:r>
            <a:endParaRPr lang="fi-FI" dirty="0" smtClean="0"/>
          </a:p>
          <a:p>
            <a:r>
              <a:rPr lang="fi-FI" dirty="0" smtClean="0"/>
              <a:t>Esitykseen koottu ilmiöitä ja asioita, jotka ovat nyt tavalla tai toisella ajankohtaisia ja edellyttävät reagointia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99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Tavoitteista ja visioista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Tehokas metadatan tuotanto, jossa ei tehdä päällekkäistä työtä</a:t>
            </a:r>
          </a:p>
          <a:p>
            <a:r>
              <a:rPr lang="fi-FI" dirty="0" smtClean="0"/>
              <a:t>Vastataan toimintaympäristön muutosten metatiedolle asettamiin vaatimuksiin:</a:t>
            </a:r>
          </a:p>
          <a:p>
            <a:pPr lvl="1"/>
            <a:r>
              <a:rPr lang="fi-FI" dirty="0" smtClean="0"/>
              <a:t>Avoimuus</a:t>
            </a:r>
          </a:p>
          <a:p>
            <a:pPr lvl="1"/>
            <a:r>
              <a:rPr lang="fi-FI" dirty="0" smtClean="0"/>
              <a:t>Linkitettävyys</a:t>
            </a:r>
          </a:p>
          <a:p>
            <a:pPr lvl="1"/>
            <a:r>
              <a:rPr lang="fi-FI" dirty="0" err="1" smtClean="0"/>
              <a:t>Yhteentoimivuus</a:t>
            </a:r>
            <a:r>
              <a:rPr lang="fi-FI" dirty="0" smtClean="0"/>
              <a:t> ja verkkonäkyvyys</a:t>
            </a:r>
          </a:p>
          <a:p>
            <a:r>
              <a:rPr lang="fi-FI" dirty="0" smtClean="0"/>
              <a:t>Pyritään suljetuista järjestelmistä avoimiin, avoimet rajapinnat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84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947164" y="2931801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Melinda</a:t>
            </a:r>
            <a:endParaRPr lang="fi-FI" sz="2800" dirty="0">
              <a:solidFill>
                <a:schemeClr val="accent3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937630" y="3651761"/>
            <a:ext cx="2848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rgbClr val="C00000"/>
                </a:solidFill>
                <a:latin typeface="Jokerman" panose="04090605060D06020702" pitchFamily="82" charset="0"/>
              </a:rPr>
              <a:t>Yleisten kirjastojen kuvailukeskus</a:t>
            </a:r>
            <a:endParaRPr lang="fi-FI" sz="2800" dirty="0">
              <a:solidFill>
                <a:srgbClr val="C00000"/>
              </a:solidFill>
              <a:latin typeface="Jokerman" panose="04090605060D06020702" pitchFamily="82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1560083" y="2158368"/>
            <a:ext cx="1106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Broadway" panose="04040905080B02020502" pitchFamily="82" charset="0"/>
              </a:rPr>
              <a:t>RDA</a:t>
            </a:r>
            <a:endParaRPr lang="fi-FI" sz="3200" dirty="0">
              <a:solidFill>
                <a:schemeClr val="accent5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346683" y="2943875"/>
            <a:ext cx="2417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5400" dirty="0" err="1" smtClean="0">
                <a:solidFill>
                  <a:schemeClr val="accent6">
                    <a:lumMod val="75000"/>
                  </a:schemeClr>
                </a:solidFill>
                <a:latin typeface="Broadway" panose="04040905080B02020502" pitchFamily="82" charset="0"/>
              </a:rPr>
              <a:t>Finna</a:t>
            </a:r>
            <a:endParaRPr lang="fi-FI" sz="5400" dirty="0">
              <a:solidFill>
                <a:schemeClr val="accent6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014029" y="1509062"/>
            <a:ext cx="2502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>
                <a:solidFill>
                  <a:schemeClr val="bg1">
                    <a:lumMod val="65000"/>
                  </a:schemeClr>
                </a:solidFill>
                <a:latin typeface="Elephant" panose="02020904090505020303" pitchFamily="18" charset="0"/>
              </a:rPr>
              <a:t>MARC 21</a:t>
            </a:r>
            <a:endParaRPr lang="fi-FI" sz="3600" dirty="0">
              <a:solidFill>
                <a:schemeClr val="bg1">
                  <a:lumMod val="65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57152" y="1266322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Onix</a:t>
            </a:r>
            <a:endParaRPr lang="fi-FI" sz="2800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817288" y="5187777"/>
            <a:ext cx="1657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err="1" smtClean="0">
                <a:latin typeface="Copperplate Gothic Bold" panose="020E0705020206020404" pitchFamily="34" charset="0"/>
              </a:rPr>
              <a:t>Koha</a:t>
            </a:r>
            <a:endParaRPr lang="fi-FI" sz="4000" dirty="0">
              <a:latin typeface="Copperplate Gothic Bold" panose="020E07050202060204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906621" y="209681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TäTi</a:t>
            </a:r>
            <a:endParaRPr lang="fi-FI" sz="3600" dirty="0">
              <a:solidFill>
                <a:schemeClr val="accent5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565631" y="3866977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Aurora</a:t>
            </a:r>
            <a:endParaRPr lang="fi-FI" sz="44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1800696" y="773148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err="1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Bibframe</a:t>
            </a:r>
            <a:r>
              <a:rPr lang="fi-FI" sz="3200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?</a:t>
            </a:r>
            <a:endParaRPr lang="fi-FI" sz="3200" dirty="0">
              <a:solidFill>
                <a:schemeClr val="bg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124584" y="3143477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Melinda</a:t>
            </a:r>
            <a:endParaRPr lang="fi-FI" sz="2800" dirty="0">
              <a:solidFill>
                <a:schemeClr val="accent3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831358" y="4005476"/>
            <a:ext cx="2848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rgbClr val="C00000"/>
                </a:solidFill>
                <a:latin typeface="Jokerman" panose="04090605060D06020702" pitchFamily="82" charset="0"/>
              </a:rPr>
              <a:t>Yleisten kirjastojen kuvailukeskus</a:t>
            </a:r>
            <a:endParaRPr lang="fi-FI" sz="2800" dirty="0">
              <a:solidFill>
                <a:srgbClr val="C00000"/>
              </a:solidFill>
              <a:latin typeface="Jokerman" panose="04090605060D06020702" pitchFamily="82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843324" y="248153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TäTi</a:t>
            </a:r>
            <a:endParaRPr lang="fi-FI" sz="3600" dirty="0">
              <a:solidFill>
                <a:schemeClr val="accent5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4517022" y="1937982"/>
            <a:ext cx="4354023" cy="4176215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 rot="20434205">
            <a:off x="562771" y="2127589"/>
            <a:ext cx="4574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smtClean="0"/>
              <a:t>Metatiedon </a:t>
            </a:r>
            <a:r>
              <a:rPr lang="fi-FI" sz="4000" dirty="0" smtClean="0"/>
              <a:t>tuotanto</a:t>
            </a:r>
          </a:p>
        </p:txBody>
      </p:sp>
    </p:spTree>
    <p:extLst>
      <p:ext uri="{BB962C8B-B14F-4D97-AF65-F5344CB8AC3E}">
        <p14:creationId xmlns:p14="http://schemas.microsoft.com/office/powerpoint/2010/main" val="35489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/>
          <p:cNvSpPr/>
          <p:nvPr/>
        </p:nvSpPr>
        <p:spPr>
          <a:xfrm>
            <a:off x="374421" y="678693"/>
            <a:ext cx="1800200" cy="12024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Kirjavälitys</a:t>
            </a:r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355341" y="2605109"/>
            <a:ext cx="1867821" cy="11096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BTJ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6379759" y="238626"/>
            <a:ext cx="2102819" cy="160368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Melinda</a:t>
            </a:r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6322605" y="1505493"/>
            <a:ext cx="1368152" cy="10081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Fennica</a:t>
            </a:r>
            <a:endParaRPr lang="fi-FI" dirty="0"/>
          </a:p>
        </p:txBody>
      </p:sp>
      <p:sp>
        <p:nvSpPr>
          <p:cNvPr id="30" name="Tekstiruutu 29"/>
          <p:cNvSpPr txBox="1"/>
          <p:nvPr/>
        </p:nvSpPr>
        <p:spPr>
          <a:xfrm>
            <a:off x="2098058" y="501889"/>
            <a:ext cx="20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Onix</a:t>
            </a:r>
            <a:r>
              <a:rPr lang="fi-FI" dirty="0" smtClean="0"/>
              <a:t>, ennakkotiedot</a:t>
            </a:r>
            <a:endParaRPr lang="fi-FI" dirty="0"/>
          </a:p>
        </p:txBody>
      </p:sp>
      <p:sp>
        <p:nvSpPr>
          <p:cNvPr id="36" name="Tekstiruutu 35"/>
          <p:cNvSpPr txBox="1"/>
          <p:nvPr/>
        </p:nvSpPr>
        <p:spPr>
          <a:xfrm>
            <a:off x="1530619" y="3560716"/>
            <a:ext cx="280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Ennakkotiedot, luetteloinnit</a:t>
            </a:r>
            <a:endParaRPr lang="fi-FI" dirty="0"/>
          </a:p>
        </p:txBody>
      </p:sp>
      <p:sp>
        <p:nvSpPr>
          <p:cNvPr id="61" name="Tekstiruutu 60"/>
          <p:cNvSpPr txBox="1"/>
          <p:nvPr/>
        </p:nvSpPr>
        <p:spPr>
          <a:xfrm>
            <a:off x="6274064" y="2564346"/>
            <a:ext cx="306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Kirjastojärjestelmät (Helmet,</a:t>
            </a:r>
          </a:p>
          <a:p>
            <a:r>
              <a:rPr lang="fi-FI" dirty="0" smtClean="0"/>
              <a:t>PIKI, Vaski, Outi, Kyyti, </a:t>
            </a:r>
            <a:r>
              <a:rPr lang="fi-FI" dirty="0" err="1" smtClean="0"/>
              <a:t>Keski</a:t>
            </a:r>
            <a:r>
              <a:rPr lang="fi-FI" dirty="0" smtClean="0"/>
              <a:t>…)</a:t>
            </a:r>
            <a:endParaRPr lang="fi-FI" dirty="0"/>
          </a:p>
        </p:txBody>
      </p:sp>
      <p:sp>
        <p:nvSpPr>
          <p:cNvPr id="64" name="Ellipsi 63"/>
          <p:cNvSpPr/>
          <p:nvPr/>
        </p:nvSpPr>
        <p:spPr>
          <a:xfrm>
            <a:off x="7680355" y="5047697"/>
            <a:ext cx="1018732" cy="645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Ellipsi 64"/>
          <p:cNvSpPr/>
          <p:nvPr/>
        </p:nvSpPr>
        <p:spPr>
          <a:xfrm>
            <a:off x="7454452" y="5730862"/>
            <a:ext cx="1055211" cy="708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Ellipsi 65"/>
          <p:cNvSpPr/>
          <p:nvPr/>
        </p:nvSpPr>
        <p:spPr>
          <a:xfrm>
            <a:off x="7752096" y="4283277"/>
            <a:ext cx="1024440" cy="595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Ellipsi 66"/>
          <p:cNvSpPr/>
          <p:nvPr/>
        </p:nvSpPr>
        <p:spPr>
          <a:xfrm>
            <a:off x="7272112" y="3366438"/>
            <a:ext cx="1013656" cy="653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Ellipsi 72"/>
          <p:cNvSpPr/>
          <p:nvPr/>
        </p:nvSpPr>
        <p:spPr>
          <a:xfrm>
            <a:off x="394723" y="4175584"/>
            <a:ext cx="1851575" cy="1148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Booky</a:t>
            </a:r>
            <a:endParaRPr lang="fi-FI" dirty="0"/>
          </a:p>
        </p:txBody>
      </p:sp>
      <p:cxnSp>
        <p:nvCxnSpPr>
          <p:cNvPr id="79" name="Suora nuoliyhdysviiva 78"/>
          <p:cNvCxnSpPr>
            <a:stCxn id="4" idx="6"/>
            <a:endCxn id="11" idx="1"/>
          </p:cNvCxnSpPr>
          <p:nvPr/>
        </p:nvCxnSpPr>
        <p:spPr>
          <a:xfrm>
            <a:off x="2174621" y="1279909"/>
            <a:ext cx="4348345" cy="3732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uora nuoliyhdysviiva 81"/>
          <p:cNvCxnSpPr>
            <a:stCxn id="4" idx="4"/>
            <a:endCxn id="10" idx="0"/>
          </p:cNvCxnSpPr>
          <p:nvPr/>
        </p:nvCxnSpPr>
        <p:spPr>
          <a:xfrm>
            <a:off x="1274521" y="1881125"/>
            <a:ext cx="14731" cy="723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uora nuoliyhdysviiva 84"/>
          <p:cNvCxnSpPr>
            <a:endCxn id="67" idx="2"/>
          </p:cNvCxnSpPr>
          <p:nvPr/>
        </p:nvCxnSpPr>
        <p:spPr>
          <a:xfrm>
            <a:off x="2174621" y="1484784"/>
            <a:ext cx="5097491" cy="2208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nuoliyhdysviiva 86"/>
          <p:cNvCxnSpPr/>
          <p:nvPr/>
        </p:nvCxnSpPr>
        <p:spPr>
          <a:xfrm>
            <a:off x="2112845" y="1525445"/>
            <a:ext cx="5570913" cy="36167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uora nuoliyhdysviiva 88"/>
          <p:cNvCxnSpPr/>
          <p:nvPr/>
        </p:nvCxnSpPr>
        <p:spPr>
          <a:xfrm>
            <a:off x="2174621" y="4581128"/>
            <a:ext cx="5516136" cy="869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uora nuoliyhdysviiva 90"/>
          <p:cNvCxnSpPr>
            <a:stCxn id="73" idx="6"/>
          </p:cNvCxnSpPr>
          <p:nvPr/>
        </p:nvCxnSpPr>
        <p:spPr>
          <a:xfrm>
            <a:off x="2246298" y="4750049"/>
            <a:ext cx="5045677" cy="10340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uora nuoliyhdysviiva 92"/>
          <p:cNvCxnSpPr>
            <a:endCxn id="11" idx="2"/>
          </p:cNvCxnSpPr>
          <p:nvPr/>
        </p:nvCxnSpPr>
        <p:spPr>
          <a:xfrm flipV="1">
            <a:off x="2331117" y="2009549"/>
            <a:ext cx="3991488" cy="1220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uora nuoliyhdysviiva 94"/>
          <p:cNvCxnSpPr>
            <a:stCxn id="10" idx="6"/>
            <a:endCxn id="67" idx="2"/>
          </p:cNvCxnSpPr>
          <p:nvPr/>
        </p:nvCxnSpPr>
        <p:spPr>
          <a:xfrm>
            <a:off x="2223162" y="3159934"/>
            <a:ext cx="5048950" cy="5334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uora nuoliyhdysviiva 96"/>
          <p:cNvCxnSpPr>
            <a:stCxn id="10" idx="6"/>
            <a:endCxn id="66" idx="2"/>
          </p:cNvCxnSpPr>
          <p:nvPr/>
        </p:nvCxnSpPr>
        <p:spPr>
          <a:xfrm>
            <a:off x="2223162" y="3159934"/>
            <a:ext cx="5528934" cy="1421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uora nuoliyhdysviiva 98"/>
          <p:cNvCxnSpPr>
            <a:stCxn id="10" idx="6"/>
            <a:endCxn id="65" idx="2"/>
          </p:cNvCxnSpPr>
          <p:nvPr/>
        </p:nvCxnSpPr>
        <p:spPr>
          <a:xfrm>
            <a:off x="2223162" y="3159934"/>
            <a:ext cx="5231290" cy="2925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uora nuoliyhdysviiva 100"/>
          <p:cNvCxnSpPr/>
          <p:nvPr/>
        </p:nvCxnSpPr>
        <p:spPr>
          <a:xfrm>
            <a:off x="7193269" y="2454666"/>
            <a:ext cx="425873" cy="9451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uora nuoliyhdysviiva 102"/>
          <p:cNvCxnSpPr>
            <a:stCxn id="11" idx="4"/>
            <a:endCxn id="66" idx="1"/>
          </p:cNvCxnSpPr>
          <p:nvPr/>
        </p:nvCxnSpPr>
        <p:spPr>
          <a:xfrm>
            <a:off x="7006681" y="2513605"/>
            <a:ext cx="895441" cy="18569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uora nuoliyhdysviiva 104"/>
          <p:cNvCxnSpPr>
            <a:stCxn id="11" idx="4"/>
            <a:endCxn id="64" idx="1"/>
          </p:cNvCxnSpPr>
          <p:nvPr/>
        </p:nvCxnSpPr>
        <p:spPr>
          <a:xfrm>
            <a:off x="7006681" y="2513605"/>
            <a:ext cx="822864" cy="2628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uora nuoliyhdysviiva 106"/>
          <p:cNvCxnSpPr/>
          <p:nvPr/>
        </p:nvCxnSpPr>
        <p:spPr>
          <a:xfrm>
            <a:off x="7127942" y="2496532"/>
            <a:ext cx="495699" cy="3234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uora nuoliyhdysviiva 108"/>
          <p:cNvCxnSpPr>
            <a:stCxn id="12" idx="5"/>
            <a:endCxn id="67" idx="7"/>
          </p:cNvCxnSpPr>
          <p:nvPr/>
        </p:nvCxnSpPr>
        <p:spPr>
          <a:xfrm flipH="1">
            <a:off x="8137322" y="1607454"/>
            <a:ext cx="37305" cy="18547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uora nuoliyhdysviiva 110"/>
          <p:cNvCxnSpPr/>
          <p:nvPr/>
        </p:nvCxnSpPr>
        <p:spPr>
          <a:xfrm>
            <a:off x="7993306" y="1327115"/>
            <a:ext cx="602010" cy="292659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kstiruutu 114"/>
          <p:cNvSpPr txBox="1"/>
          <p:nvPr/>
        </p:nvSpPr>
        <p:spPr>
          <a:xfrm>
            <a:off x="2504053" y="4462572"/>
            <a:ext cx="153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Ennakkotiedot</a:t>
            </a:r>
            <a:endParaRPr lang="fi-FI" dirty="0"/>
          </a:p>
        </p:txBody>
      </p:sp>
      <p:cxnSp>
        <p:nvCxnSpPr>
          <p:cNvPr id="127" name="Kaareva yhdysviiva 126"/>
          <p:cNvCxnSpPr>
            <a:stCxn id="67" idx="6"/>
          </p:cNvCxnSpPr>
          <p:nvPr/>
        </p:nvCxnSpPr>
        <p:spPr>
          <a:xfrm>
            <a:off x="8285768" y="3693424"/>
            <a:ext cx="473309" cy="67709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Kaareva yhdysviiva 142"/>
          <p:cNvCxnSpPr>
            <a:stCxn id="66" idx="6"/>
            <a:endCxn id="64" idx="6"/>
          </p:cNvCxnSpPr>
          <p:nvPr/>
        </p:nvCxnSpPr>
        <p:spPr>
          <a:xfrm flipH="1">
            <a:off x="8699087" y="4581128"/>
            <a:ext cx="77449" cy="789220"/>
          </a:xfrm>
          <a:prstGeom prst="curvedConnector3">
            <a:avLst>
              <a:gd name="adj1" fmla="val -29516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Kaareva yhdysviiva 143"/>
          <p:cNvCxnSpPr>
            <a:stCxn id="64" idx="6"/>
            <a:endCxn id="65" idx="6"/>
          </p:cNvCxnSpPr>
          <p:nvPr/>
        </p:nvCxnSpPr>
        <p:spPr>
          <a:xfrm flipH="1">
            <a:off x="8509663" y="5370348"/>
            <a:ext cx="189424" cy="714714"/>
          </a:xfrm>
          <a:prstGeom prst="curvedConnector3">
            <a:avLst>
              <a:gd name="adj1" fmla="val -12068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/>
          <p:cNvSpPr txBox="1"/>
          <p:nvPr/>
        </p:nvSpPr>
        <p:spPr>
          <a:xfrm>
            <a:off x="2622693" y="5366693"/>
            <a:ext cx="369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/>
              <a:t>Metatiedon virtoja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779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Metatietovarannoista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err="1" smtClean="0"/>
              <a:t>Melinda</a:t>
            </a:r>
            <a:endParaRPr lang="fi-FI" sz="2400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Kansalliskirjaston ylläpitämä kansallinen metatietovaranto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Korkeakoulukirjastot, yleiset kirjastot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Formaatti MARC 21, säännöstö RDA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Kirjastojen välinen yhteistyö, metatiedon vaihto ja yhteiset standardit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smtClean="0"/>
              <a:t>Kuvailukeskus, olettamia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Yleisten kirjastojen keskuskirjasto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Yleiset kirjastot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Integroituminen kirja-alaan, lähtökohtana </a:t>
            </a:r>
            <a:r>
              <a:rPr lang="fi-FI" dirty="0" smtClean="0"/>
              <a:t>ONIX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”Kevyempi” kuvailu?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Toteutuminen?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sz="2400" dirty="0" err="1" smtClean="0"/>
              <a:t>TäTi</a:t>
            </a:r>
            <a:endParaRPr lang="fi-FI" sz="2400" dirty="0" smtClean="0"/>
          </a:p>
          <a:p>
            <a:pPr marL="285750" indent="-285750">
              <a:buFontTx/>
              <a:buChar char="-"/>
            </a:pPr>
            <a:r>
              <a:rPr lang="fi-FI" dirty="0" err="1" smtClean="0"/>
              <a:t>Koha</a:t>
            </a:r>
            <a:r>
              <a:rPr lang="fi-FI" dirty="0" smtClean="0"/>
              <a:t>-kirjastojen ”</a:t>
            </a:r>
            <a:r>
              <a:rPr lang="fi-FI" dirty="0" smtClean="0"/>
              <a:t>metatietovaranto”? </a:t>
            </a:r>
            <a:endParaRPr lang="fi-FI" dirty="0" smtClean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746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1560083" y="2158368"/>
            <a:ext cx="1106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Broadway" panose="04040905080B02020502" pitchFamily="82" charset="0"/>
              </a:rPr>
              <a:t>RDA</a:t>
            </a:r>
            <a:endParaRPr lang="fi-FI" sz="3200" dirty="0">
              <a:solidFill>
                <a:schemeClr val="accent5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014029" y="1509062"/>
            <a:ext cx="2502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>
                <a:solidFill>
                  <a:schemeClr val="bg1">
                    <a:lumMod val="65000"/>
                  </a:schemeClr>
                </a:solidFill>
                <a:latin typeface="Elephant" panose="02020904090505020303" pitchFamily="18" charset="0"/>
              </a:rPr>
              <a:t>MARC 21</a:t>
            </a:r>
            <a:endParaRPr lang="fi-FI" sz="3600" dirty="0">
              <a:solidFill>
                <a:schemeClr val="bg1">
                  <a:lumMod val="65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557152" y="1266322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 smtClean="0">
                <a:solidFill>
                  <a:schemeClr val="accent2">
                    <a:lumMod val="75000"/>
                  </a:schemeClr>
                </a:solidFill>
                <a:latin typeface="Castellar" panose="020A0402060406010301" pitchFamily="18" charset="0"/>
              </a:rPr>
              <a:t>Onix</a:t>
            </a:r>
            <a:endParaRPr lang="fi-FI" sz="2800" dirty="0">
              <a:solidFill>
                <a:schemeClr val="accent2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1800696" y="773148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err="1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Bibframe</a:t>
            </a:r>
            <a:r>
              <a:rPr lang="fi-FI" sz="3200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rPr>
              <a:t>?</a:t>
            </a:r>
            <a:endParaRPr lang="fi-FI" sz="3200" dirty="0">
              <a:solidFill>
                <a:schemeClr val="bg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136479" y="341194"/>
            <a:ext cx="5213444" cy="2647666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 rot="19709479">
            <a:off x="1679189" y="4148919"/>
            <a:ext cx="6716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/>
              <a:t>Standardit, formaatit ja säännöstöt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4057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n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itysaineistot Turku" ma:contentTypeID="0x010100BABE01DC4AF04CBC98B987127D9FC69A0100FA8E3FA11D95FA44B281E73EEF9211BB" ma:contentTypeVersion="10" ma:contentTypeDescription="Luo uusi asiakirja." ma:contentTypeScope="" ma:versionID="7346b4d8e64665276fcce087398aaf8a">
  <xsd:schema xmlns:xsd="http://www.w3.org/2001/XMLSchema" xmlns:xs="http://www.w3.org/2001/XMLSchema" xmlns:p="http://schemas.microsoft.com/office/2006/metadata/properties" xmlns:ns1="http://schemas.microsoft.com/sharepoint/v3" xmlns:ns2="b03131df-fdca-4f96-b491-cb071e0af91d" xmlns:ns3="b7caa62b-7ad8-4ac0-91e3-d215c04b2f01" xmlns:ns4="c0669cf5-47b7-434b-b628-527048ee54de" xmlns:ns5="http://schemas.microsoft.com/sharepoint/v4" targetNamespace="http://schemas.microsoft.com/office/2006/metadata/properties" ma:root="true" ma:fieldsID="9146ae31fcbf1ff69d73936ba1828d71" ns1:_="" ns2:_="" ns3:_="" ns4:_="" ns5:_="">
    <xsd:import namespace="http://schemas.microsoft.com/sharepoint/v3"/>
    <xsd:import namespace="b03131df-fdca-4f96-b491-cb071e0af91d"/>
    <xsd:import namespace="b7caa62b-7ad8-4ac0-91e3-d215c04b2f01"/>
    <xsd:import namespace="c0669cf5-47b7-434b-b628-527048ee54d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2:Esittäjä"/>
                <xsd:element ref="ns2:Esityspvm"/>
                <xsd:element ref="ns2:Kuvaaja_x002f_tekijä" minOccurs="0"/>
                <xsd:element ref="ns3:_dlc_DocIdUrl" minOccurs="0"/>
                <xsd:element ref="ns3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2:h94c21d59b064f78a5c2e322551a3e88" minOccurs="0"/>
                <xsd:element ref="ns2:TaxCatchAll" minOccurs="0"/>
                <xsd:element ref="ns2:TaxCatchAllLabel" minOccurs="0"/>
                <xsd:element ref="ns3:_dlc_DocId" minOccurs="0"/>
                <xsd:element ref="ns4:Kuvaus_x0020_" minOccurs="0"/>
                <xsd:element ref="ns2:_kuvaus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11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12" nillable="true" ma:displayName="Vanhenemispäivämäärä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Esittäjä" ma:index="2" ma:displayName="Esittäjä" ma:description="Sukunimi Etunimi" ma:internalName="Esitt_x00e4_j_x00e4_">
      <xsd:simpleType>
        <xsd:restriction base="dms:Text">
          <xsd:maxLength value="255"/>
        </xsd:restriction>
      </xsd:simpleType>
    </xsd:element>
    <xsd:element name="Esityspvm" ma:index="3" ma:displayName="Esityspvm" ma:format="DateOnly" ma:internalName="Esityspvm">
      <xsd:simpleType>
        <xsd:restriction base="dms:DateTime"/>
      </xsd:simpleType>
    </xsd:element>
    <xsd:element name="Kuvaaja_x002f_tekijä" ma:index="4" nillable="true" ma:displayName="Esityksen tekijä" ma:description="Sukunimi Etunimi" ma:internalName="Kuvaaja_x002F_tekij_x00e4_">
      <xsd:simpleType>
        <xsd:restriction base="dms:Text">
          <xsd:maxLength value="255"/>
        </xsd:restriction>
      </xsd:simpleType>
    </xsd:element>
    <xsd:element name="h94c21d59b064f78a5c2e322551a3e88" ma:index="16" ma:taxonomy="true" ma:internalName="h94c21d59b064f78a5c2e322551a3e88" ma:taxonomyFieldName="_Esitysaineistojen_x0020_tyyppi" ma:displayName="Esitysaineistojen tyyppi" ma:default="4;#Diaesitys|29bf125c-3304-4b20-a038-e327a30ca536" ma:fieldId="{194c21d5-9b06-4f78-a5c2-e322551a3e88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description="" ma:hidden="true" ma:list="{cf563096-266a-42ed-8931-a7b027161080}" ma:internalName="TaxCatchAll" ma:showField="CatchAllData" ma:web="17c042a4-a892-4986-a9a8-53f06a315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description="" ma:hidden="true" ma:list="{cf563096-266a-42ed-8931-a7b027161080}" ma:internalName="TaxCatchAllLabel" ma:readOnly="true" ma:showField="CatchAllDataLabel" ma:web="17c042a4-a892-4986-a9a8-53f06a315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kuvaus" ma:index="24" nillable="true" ma:displayName="Kuvaus" ma:internalName="_kuvau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Url" ma:index="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69cf5-47b7-434b-b628-527048ee54de" elementFormDefault="qualified">
    <xsd:import namespace="http://schemas.microsoft.com/office/2006/documentManagement/types"/>
    <xsd:import namespace="http://schemas.microsoft.com/office/infopath/2007/PartnerControls"/>
    <xsd:element name="Kuvaus_x0020_" ma:index="23" nillable="true" ma:displayName="Kuvaus" ma:internalName="Kuvaus_x0020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4c21d59b064f78a5c2e322551a3e88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h94c21d59b064f78a5c2e322551a3e88>
    <Kuvaaja_x002f_tekijä xmlns="b03131df-fdca-4f96-b491-cb071e0af91d" xsi:nil="true"/>
    <Esityspvm xmlns="b03131df-fdca-4f96-b491-cb071e0af91d">2015-12-06T22:00:00+00:00</Esityspvm>
    <_Julkisuus_ xmlns="b03131df-fdca-4f96-b491-cb071e0af91d">Julkinen</_Julkisuus_>
    <TaxCatchAll xmlns="b03131df-fdca-4f96-b491-cb071e0af91d">
      <Value>4</Value>
      <Value>3</Value>
      <Value>2</Value>
      <Value>1</Value>
    </TaxCatchAll>
    <_kuvaus xmlns="b03131df-fdca-4f96-b491-cb071e0af91d" xsi:nil="true"/>
    <Kuvaus_x0020_ xmlns="c0669cf5-47b7-434b-b628-527048ee54de">Tämä on tyhjä PowerPoint -esityspohja</Kuvaus_x0020_>
    <Esittäjä xmlns="b03131df-fdca-4f96-b491-cb071e0af91d">Koskivaara N</Esittäjä>
    <IconOverlay xmlns="http://schemas.microsoft.com/sharepoint/v4" xsi:nil="true"/>
  </documentManagement>
</p:properti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6948e327-c22f-45f3-ba73-76ec8822dedd" ContentTypeId="0x010100BABE01DC4AF04CBC98B987127D9FC69A01" PreviousValue="false"/>
</file>

<file path=customXml/itemProps1.xml><?xml version="1.0" encoding="utf-8"?>
<ds:datastoreItem xmlns:ds="http://schemas.openxmlformats.org/officeDocument/2006/customXml" ds:itemID="{812435BB-6D3C-458B-85F0-21FEB6ACD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3131df-fdca-4f96-b491-cb071e0af91d"/>
    <ds:schemaRef ds:uri="b7caa62b-7ad8-4ac0-91e3-d215c04b2f01"/>
    <ds:schemaRef ds:uri="c0669cf5-47b7-434b-b628-527048ee54d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01B82B-BCD3-401B-A0AD-F74AC234C0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393CA-4D5F-4E34-B2AA-88624FB37D55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b03131df-fdca-4f96-b491-cb071e0af91d"/>
    <ds:schemaRef ds:uri="b7caa62b-7ad8-4ac0-91e3-d215c04b2f01"/>
    <ds:schemaRef ds:uri="c0669cf5-47b7-434b-b628-527048ee54de"/>
    <ds:schemaRef ds:uri="http://purl.org/dc/dcmitype/"/>
    <ds:schemaRef ds:uri="http://purl.org/dc/terms/"/>
    <ds:schemaRef ds:uri="http://schemas.openxmlformats.org/package/2006/metadata/core-properti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F902DEDE-44F2-4D83-A3FC-C71416032C1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CD06EBA-7530-4807-91D5-666CC5FF706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686</Words>
  <Application>Microsoft Office PowerPoint</Application>
  <PresentationFormat>Näytössä katseltava diaesitys (4:3)</PresentationFormat>
  <Paragraphs>135</Paragraphs>
  <Slides>23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23</vt:i4>
      </vt:variant>
    </vt:vector>
  </HeadingPairs>
  <TitlesOfParts>
    <vt:vector size="39" baseType="lpstr">
      <vt:lpstr>Algerian</vt:lpstr>
      <vt:lpstr>Arial</vt:lpstr>
      <vt:lpstr>Arial Black</vt:lpstr>
      <vt:lpstr>Baskerville Old Face</vt:lpstr>
      <vt:lpstr>Britannic Bold</vt:lpstr>
      <vt:lpstr>Broadway</vt:lpstr>
      <vt:lpstr>Calibri</vt:lpstr>
      <vt:lpstr>Castellar</vt:lpstr>
      <vt:lpstr>Copperplate Gothic Bold</vt:lpstr>
      <vt:lpstr>Courier New</vt:lpstr>
      <vt:lpstr>Elephant</vt:lpstr>
      <vt:lpstr>Jokerman</vt:lpstr>
      <vt:lpstr>Lucida Grande</vt:lpstr>
      <vt:lpstr>Wingdings</vt:lpstr>
      <vt:lpstr>Valkoinen</vt:lpstr>
      <vt:lpstr>Sininen</vt:lpstr>
      <vt:lpstr>Haja-ajatuksia kirjastoista ja järjestelmistä  Musiikkikirjastolaisten kevätseminaari 29.4.2016</vt:lpstr>
      <vt:lpstr>Tuu-tikki:</vt:lpstr>
      <vt:lpstr>Monta palloa ilmassa</vt:lpstr>
      <vt:lpstr>Tavoitteista ja visioista</vt:lpstr>
      <vt:lpstr>PowerPoint-esitys</vt:lpstr>
      <vt:lpstr>PowerPoint-esitys</vt:lpstr>
      <vt:lpstr>PowerPoint-esitys</vt:lpstr>
      <vt:lpstr>Metatietovarannoista</vt:lpstr>
      <vt:lpstr>PowerPoint-esitys</vt:lpstr>
      <vt:lpstr>Muutama sana RDA:sta</vt:lpstr>
      <vt:lpstr>Suljetusta avoimeen?</vt:lpstr>
      <vt:lpstr>Odotuksia</vt:lpstr>
      <vt:lpstr>www.kirjasampo.fi</vt:lpstr>
      <vt:lpstr>Kirjasammon kuvailutapa</vt:lpstr>
      <vt:lpstr>Annotaatioeditori SAHA teos                    manifestaatio</vt:lpstr>
      <vt:lpstr>PowerPoint-esitys</vt:lpstr>
      <vt:lpstr>PowerPoint-esitys</vt:lpstr>
      <vt:lpstr>PowerPoint-esitys</vt:lpstr>
      <vt:lpstr>Järjestelmistä</vt:lpstr>
      <vt:lpstr>PowerPoint-esitys</vt:lpstr>
      <vt:lpstr>Valinnan ja päätöksenteon haasteet  </vt:lpstr>
      <vt:lpstr>Vaski-kirjastot</vt:lpstr>
      <vt:lpstr>Kiitos!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Ismo Hietanen</dc:creator>
  <cp:lastModifiedBy>Hypen Kaisa</cp:lastModifiedBy>
  <cp:revision>99</cp:revision>
  <dcterms:created xsi:type="dcterms:W3CDTF">2015-03-20T07:31:19Z</dcterms:created>
  <dcterms:modified xsi:type="dcterms:W3CDTF">2016-04-29T04:46:49Z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0x010100BABE01DC4AF04CBC98B987127D9FC69A0100FA8E3FA11D95FA44B281E73EEF9211BB</vt:lpwstr>
  </property>
  <property fmtid="{D5CDD505-2E9C-101B-9397-08002B2CF9AE}" pid="3" name="h94c21d59b064f78a5c2e322551a3e88">
    <vt:lpwstr>Diaesitys|29bf125c-3304-4b20-a038-e327a30ca536</vt:lpwstr>
  </property>
  <property fmtid="{D5CDD505-2E9C-101B-9397-08002B2CF9AE}" pid="4" name="j08d1eaf84c644719eb3d45d656088a2">
    <vt:lpwstr>Videokuva|82098cdd-6e57-4a24-8887-90ce7bab4a54</vt:lpwstr>
  </property>
  <property fmtid="{D5CDD505-2E9C-101B-9397-08002B2CF9AE}" pid="5" name="TaxCatchAll">
    <vt:lpwstr>4;#Diaesitys;#3;#Suomi;#2;#Äänitiedosto;#1;#Videokuva</vt:lpwstr>
  </property>
  <property fmtid="{D5CDD505-2E9C-101B-9397-08002B2CF9AE}" pid="6" name="ec87dd8dbe3f4b87b196639a53969ad4">
    <vt:lpwstr>Suomi|ddab1725-3888-478f-9c8c-3eeceecd16e9</vt:lpwstr>
  </property>
  <property fmtid="{D5CDD505-2E9C-101B-9397-08002B2CF9AE}" pid="7" name="bcb735522fc34cde8200f6a746f2dda6">
    <vt:lpwstr>Äänitiedosto|2ce7008b-f285-403a-bd25-9c3fffad5372</vt:lpwstr>
  </property>
  <property fmtid="{D5CDD505-2E9C-101B-9397-08002B2CF9AE}" pid="8" name="_Kieli">
    <vt:lpwstr>3;#Suomi|ddab1725-3888-478f-9c8c-3eeceecd16e9</vt:lpwstr>
  </property>
  <property fmtid="{D5CDD505-2E9C-101B-9397-08002B2CF9AE}" pid="9" name="URL">
    <vt:lpwstr>, </vt:lpwstr>
  </property>
  <property fmtid="{D5CDD505-2E9C-101B-9397-08002B2CF9AE}" pid="10" name="_Esitysaineistojen tyyppi">
    <vt:lpwstr>4;#Diaesitys|29bf125c-3304-4b20-a038-e327a30ca536</vt:lpwstr>
  </property>
  <property fmtid="{D5CDD505-2E9C-101B-9397-08002B2CF9AE}" pid="11" name="Videotiedoston_x0020_tyyppi">
    <vt:lpwstr>1;#Videokuva|82098cdd-6e57-4a24-8887-90ce7bab4a54</vt:lpwstr>
  </property>
  <property fmtid="{D5CDD505-2E9C-101B-9397-08002B2CF9AE}" pid="12" name="__x00c4__x00e4_nitiedoston_x0020_tyyppi">
    <vt:lpwstr>2;#Äänitiedosto|2ce7008b-f285-403a-bd25-9c3fffad5372</vt:lpwstr>
  </property>
  <property fmtid="{D5CDD505-2E9C-101B-9397-08002B2CF9AE}" pid="13" name="_Äänitiedoston tyyppi">
    <vt:lpwstr>2;#Äänitiedosto|2ce7008b-f285-403a-bd25-9c3fffad5372</vt:lpwstr>
  </property>
  <property fmtid="{D5CDD505-2E9C-101B-9397-08002B2CF9AE}" pid="14" name="Videotiedoston tyyppi">
    <vt:lpwstr>1;#Videokuva|82098cdd-6e57-4a24-8887-90ce7bab4a54</vt:lpwstr>
  </property>
</Properties>
</file>