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655" r:id="rId3"/>
  </p:sldMasterIdLst>
  <p:handoutMasterIdLst>
    <p:handoutMasterId r:id="rId18"/>
  </p:handoutMasterIdLst>
  <p:sldIdLst>
    <p:sldId id="288" r:id="rId4"/>
    <p:sldId id="278" r:id="rId5"/>
    <p:sldId id="281" r:id="rId6"/>
    <p:sldId id="294" r:id="rId7"/>
    <p:sldId id="295" r:id="rId8"/>
    <p:sldId id="292" r:id="rId9"/>
    <p:sldId id="296" r:id="rId10"/>
    <p:sldId id="297" r:id="rId11"/>
    <p:sldId id="290" r:id="rId12"/>
    <p:sldId id="289" r:id="rId13"/>
    <p:sldId id="291" r:id="rId14"/>
    <p:sldId id="293" r:id="rId15"/>
    <p:sldId id="284" r:id="rId16"/>
    <p:sldId id="262" r:id="rId17"/>
  </p:sldIdLst>
  <p:sldSz cx="9144000" cy="5143500" type="screen16x9"/>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26522"/>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9900" autoAdjust="0"/>
  </p:normalViewPr>
  <p:slideViewPr>
    <p:cSldViewPr snapToGrid="0" snapToObjects="1">
      <p:cViewPr varScale="1">
        <p:scale>
          <a:sx n="153" d="100"/>
          <a:sy n="153" d="100"/>
        </p:scale>
        <p:origin x="162" y="108"/>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Musiikkikokoelmat</a:t>
            </a:r>
            <a:r>
              <a:rPr lang="en-US" baseline="0"/>
              <a:t> ja lainaus 2001-2016</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[kitt2.xls]ALL!$A$2</c:f>
              <c:strCache>
                <c:ptCount val="1"/>
                <c:pt idx="0">
                  <c:v>Kokoelmat: Musiikkiäänitteet</c:v>
                </c:pt>
              </c:strCache>
            </c:strRef>
          </c:tx>
          <c:spPr>
            <a:ln w="28575" cap="rnd">
              <a:solidFill>
                <a:schemeClr val="accent1"/>
              </a:solidFill>
              <a:round/>
            </a:ln>
            <a:effectLst/>
          </c:spPr>
          <c:marker>
            <c:symbol val="none"/>
          </c:marker>
          <c:cat>
            <c:numRef>
              <c:f>[kitt2.xls]ALL!$B$1:$Q$1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[kitt2.xls]ALL!$B$2:$Q$2</c:f>
              <c:numCache>
                <c:formatCode>General</c:formatCode>
                <c:ptCount val="16"/>
                <c:pt idx="0">
                  <c:v>1691644</c:v>
                </c:pt>
                <c:pt idx="1">
                  <c:v>1760843</c:v>
                </c:pt>
                <c:pt idx="2">
                  <c:v>1841967</c:v>
                </c:pt>
                <c:pt idx="3">
                  <c:v>1896164</c:v>
                </c:pt>
                <c:pt idx="4">
                  <c:v>1959000</c:v>
                </c:pt>
                <c:pt idx="5">
                  <c:v>2016548</c:v>
                </c:pt>
                <c:pt idx="6">
                  <c:v>2075848</c:v>
                </c:pt>
                <c:pt idx="7">
                  <c:v>2138532</c:v>
                </c:pt>
                <c:pt idx="8">
                  <c:v>2201408</c:v>
                </c:pt>
                <c:pt idx="9">
                  <c:v>2262080</c:v>
                </c:pt>
                <c:pt idx="10">
                  <c:v>2313261</c:v>
                </c:pt>
                <c:pt idx="11">
                  <c:v>2343772</c:v>
                </c:pt>
                <c:pt idx="12">
                  <c:v>2335072</c:v>
                </c:pt>
                <c:pt idx="13">
                  <c:v>2335301</c:v>
                </c:pt>
                <c:pt idx="14">
                  <c:v>2314677</c:v>
                </c:pt>
                <c:pt idx="15">
                  <c:v>2257811</c:v>
                </c:pt>
              </c:numCache>
            </c:numRef>
          </c:val>
          <c:smooth val="0"/>
        </c:ser>
        <c:ser>
          <c:idx val="1"/>
          <c:order val="1"/>
          <c:tx>
            <c:strRef>
              <c:f>[kitt2.xls]ALL!$A$3</c:f>
              <c:strCache>
                <c:ptCount val="1"/>
                <c:pt idx="0">
                  <c:v>Hankinnat: Musiikkiäänitteet</c:v>
                </c:pt>
              </c:strCache>
            </c:strRef>
          </c:tx>
          <c:spPr>
            <a:ln w="28575" cap="rnd">
              <a:solidFill>
                <a:schemeClr val="accent2"/>
              </a:solidFill>
              <a:round/>
            </a:ln>
            <a:effectLst/>
          </c:spPr>
          <c:marker>
            <c:symbol val="none"/>
          </c:marker>
          <c:cat>
            <c:numRef>
              <c:f>[kitt2.xls]ALL!$B$1:$Q$1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[kitt2.xls]ALL!$B$3:$Q$3</c:f>
              <c:numCache>
                <c:formatCode>General</c:formatCode>
                <c:ptCount val="16"/>
                <c:pt idx="0">
                  <c:v>131112</c:v>
                </c:pt>
                <c:pt idx="1">
                  <c:v>132262</c:v>
                </c:pt>
                <c:pt idx="2">
                  <c:v>129644</c:v>
                </c:pt>
                <c:pt idx="3">
                  <c:v>132541</c:v>
                </c:pt>
                <c:pt idx="4">
                  <c:v>127407</c:v>
                </c:pt>
                <c:pt idx="5">
                  <c:v>139284</c:v>
                </c:pt>
                <c:pt idx="6">
                  <c:v>135750</c:v>
                </c:pt>
                <c:pt idx="7">
                  <c:v>145471</c:v>
                </c:pt>
                <c:pt idx="8">
                  <c:v>142672</c:v>
                </c:pt>
                <c:pt idx="9">
                  <c:v>146548</c:v>
                </c:pt>
                <c:pt idx="10">
                  <c:v>144949</c:v>
                </c:pt>
                <c:pt idx="11">
                  <c:v>123290</c:v>
                </c:pt>
                <c:pt idx="12">
                  <c:v>105621</c:v>
                </c:pt>
                <c:pt idx="13">
                  <c:v>97075</c:v>
                </c:pt>
                <c:pt idx="14">
                  <c:v>80215</c:v>
                </c:pt>
                <c:pt idx="15">
                  <c:v>69770</c:v>
                </c:pt>
              </c:numCache>
            </c:numRef>
          </c:val>
          <c:smooth val="0"/>
        </c:ser>
        <c:ser>
          <c:idx val="2"/>
          <c:order val="2"/>
          <c:tx>
            <c:strRef>
              <c:f>[kitt2.xls]ALL!$A$4</c:f>
              <c:strCache>
                <c:ptCount val="1"/>
                <c:pt idx="0">
                  <c:v>Lainaus: Musiikkiäänitteet</c:v>
                </c:pt>
              </c:strCache>
            </c:strRef>
          </c:tx>
          <c:spPr>
            <a:ln w="28575" cap="rnd">
              <a:solidFill>
                <a:schemeClr val="accent3"/>
              </a:solidFill>
              <a:round/>
            </a:ln>
            <a:effectLst/>
          </c:spPr>
          <c:marker>
            <c:symbol val="none"/>
          </c:marker>
          <c:cat>
            <c:numRef>
              <c:f>[kitt2.xls]ALL!$B$1:$Q$1</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[kitt2.xls]ALL!$B$4:$Q$4</c:f>
              <c:numCache>
                <c:formatCode>General</c:formatCode>
                <c:ptCount val="16"/>
                <c:pt idx="0">
                  <c:v>8917864</c:v>
                </c:pt>
                <c:pt idx="1">
                  <c:v>9550218</c:v>
                </c:pt>
                <c:pt idx="2">
                  <c:v>9561872</c:v>
                </c:pt>
                <c:pt idx="3">
                  <c:v>9573382</c:v>
                </c:pt>
                <c:pt idx="4">
                  <c:v>9293162</c:v>
                </c:pt>
                <c:pt idx="5">
                  <c:v>9065530</c:v>
                </c:pt>
                <c:pt idx="6">
                  <c:v>8731886</c:v>
                </c:pt>
                <c:pt idx="7">
                  <c:v>8197371</c:v>
                </c:pt>
                <c:pt idx="8">
                  <c:v>7760241</c:v>
                </c:pt>
                <c:pt idx="9">
                  <c:v>6768896</c:v>
                </c:pt>
                <c:pt idx="10">
                  <c:v>6247071</c:v>
                </c:pt>
                <c:pt idx="11">
                  <c:v>5529611</c:v>
                </c:pt>
                <c:pt idx="12">
                  <c:v>4962309</c:v>
                </c:pt>
                <c:pt idx="13">
                  <c:v>4390569</c:v>
                </c:pt>
                <c:pt idx="14">
                  <c:v>3899893</c:v>
                </c:pt>
                <c:pt idx="15">
                  <c:v>3374740</c:v>
                </c:pt>
              </c:numCache>
            </c:numRef>
          </c:val>
          <c:smooth val="0"/>
        </c:ser>
        <c:dLbls>
          <c:showLegendKey val="0"/>
          <c:showVal val="0"/>
          <c:showCatName val="0"/>
          <c:showSerName val="0"/>
          <c:showPercent val="0"/>
          <c:showBubbleSize val="0"/>
        </c:dLbls>
        <c:smooth val="0"/>
        <c:axId val="223198688"/>
        <c:axId val="223198128"/>
      </c:lineChart>
      <c:catAx>
        <c:axId val="22319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23198128"/>
        <c:crosses val="autoZero"/>
        <c:auto val="1"/>
        <c:lblAlgn val="ctr"/>
        <c:lblOffset val="100"/>
        <c:noMultiLvlLbl val="0"/>
      </c:catAx>
      <c:valAx>
        <c:axId val="22319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23198688"/>
        <c:crosses val="autoZero"/>
        <c:crossBetween val="between"/>
      </c:valAx>
      <c:spPr>
        <a:solidFill>
          <a:schemeClr val="lt1"/>
        </a:solidFill>
        <a:ln w="25400" cap="flat" cmpd="sng" algn="ctr">
          <a:solidFill>
            <a:schemeClr val="dk1"/>
          </a:solidFill>
          <a:prstDash val="solid"/>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dirty="0"/>
              <a:t>Suurimmat </a:t>
            </a:r>
            <a:r>
              <a:rPr lang="fi-FI" dirty="0" smtClean="0"/>
              <a:t>äänitekokoelmat/asukas 2016</a:t>
            </a:r>
            <a:endParaRPr lang="fi-FI"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[kitt2.xlsx]ALL!$A$2</c:f>
              <c:strCache>
                <c:ptCount val="1"/>
                <c:pt idx="0">
                  <c:v>Musiikkikokoelmat / Asukasluku</c:v>
                </c:pt>
              </c:strCache>
            </c:strRef>
          </c:tx>
          <c:spPr>
            <a:solidFill>
              <a:schemeClr val="accent1"/>
            </a:solidFill>
            <a:ln>
              <a:noFill/>
            </a:ln>
            <a:effectLst/>
          </c:spPr>
          <c:invertIfNegative val="0"/>
          <c:cat>
            <c:strRef>
              <c:f>[kitt2.xlsx]ALL!$B$1:$K$1</c:f>
              <c:strCache>
                <c:ptCount val="10"/>
                <c:pt idx="0">
                  <c:v>Vaala</c:v>
                </c:pt>
                <c:pt idx="1">
                  <c:v>Kauniainen</c:v>
                </c:pt>
                <c:pt idx="2">
                  <c:v>Kuhmo</c:v>
                </c:pt>
                <c:pt idx="3">
                  <c:v>Teuva</c:v>
                </c:pt>
                <c:pt idx="4">
                  <c:v>Utsjoki</c:v>
                </c:pt>
                <c:pt idx="5">
                  <c:v>Ilomantsi</c:v>
                </c:pt>
                <c:pt idx="6">
                  <c:v>Sonkajärvi</c:v>
                </c:pt>
                <c:pt idx="7">
                  <c:v>Ranua</c:v>
                </c:pt>
                <c:pt idx="8">
                  <c:v>Kivijärvi</c:v>
                </c:pt>
                <c:pt idx="9">
                  <c:v>Soini</c:v>
                </c:pt>
              </c:strCache>
            </c:strRef>
          </c:cat>
          <c:val>
            <c:numRef>
              <c:f>[kitt2.xlsx]ALL!$B$2:$K$2</c:f>
              <c:numCache>
                <c:formatCode>General</c:formatCode>
                <c:ptCount val="10"/>
                <c:pt idx="0">
                  <c:v>2.12</c:v>
                </c:pt>
                <c:pt idx="1">
                  <c:v>1.72</c:v>
                </c:pt>
                <c:pt idx="2">
                  <c:v>1.37</c:v>
                </c:pt>
                <c:pt idx="3">
                  <c:v>1.24</c:v>
                </c:pt>
                <c:pt idx="4">
                  <c:v>1.2</c:v>
                </c:pt>
                <c:pt idx="5">
                  <c:v>1.19</c:v>
                </c:pt>
                <c:pt idx="6">
                  <c:v>1.18</c:v>
                </c:pt>
                <c:pt idx="7">
                  <c:v>1.17</c:v>
                </c:pt>
                <c:pt idx="8">
                  <c:v>1.0900000000000001</c:v>
                </c:pt>
                <c:pt idx="9">
                  <c:v>1.08</c:v>
                </c:pt>
              </c:numCache>
            </c:numRef>
          </c:val>
        </c:ser>
        <c:ser>
          <c:idx val="1"/>
          <c:order val="1"/>
          <c:tx>
            <c:strRef>
              <c:f>[kitt2.xlsx]ALL!$A$3</c:f>
              <c:strCache>
                <c:ptCount val="1"/>
                <c:pt idx="0">
                  <c:v>Musiikin lainaus / Asukasluku</c:v>
                </c:pt>
              </c:strCache>
            </c:strRef>
          </c:tx>
          <c:spPr>
            <a:solidFill>
              <a:schemeClr val="accent2"/>
            </a:solidFill>
            <a:ln>
              <a:noFill/>
            </a:ln>
            <a:effectLst/>
          </c:spPr>
          <c:invertIfNegative val="0"/>
          <c:cat>
            <c:strRef>
              <c:f>[kitt2.xlsx]ALL!$B$1:$K$1</c:f>
              <c:strCache>
                <c:ptCount val="10"/>
                <c:pt idx="0">
                  <c:v>Vaala</c:v>
                </c:pt>
                <c:pt idx="1">
                  <c:v>Kauniainen</c:v>
                </c:pt>
                <c:pt idx="2">
                  <c:v>Kuhmo</c:v>
                </c:pt>
                <c:pt idx="3">
                  <c:v>Teuva</c:v>
                </c:pt>
                <c:pt idx="4">
                  <c:v>Utsjoki</c:v>
                </c:pt>
                <c:pt idx="5">
                  <c:v>Ilomantsi</c:v>
                </c:pt>
                <c:pt idx="6">
                  <c:v>Sonkajärvi</c:v>
                </c:pt>
                <c:pt idx="7">
                  <c:v>Ranua</c:v>
                </c:pt>
                <c:pt idx="8">
                  <c:v>Kivijärvi</c:v>
                </c:pt>
                <c:pt idx="9">
                  <c:v>Soini</c:v>
                </c:pt>
              </c:strCache>
            </c:strRef>
          </c:cat>
          <c:val>
            <c:numRef>
              <c:f>[kitt2.xlsx]ALL!$B$3:$K$3</c:f>
              <c:numCache>
                <c:formatCode>General</c:formatCode>
                <c:ptCount val="10"/>
                <c:pt idx="0">
                  <c:v>0.49</c:v>
                </c:pt>
                <c:pt idx="1">
                  <c:v>2.12</c:v>
                </c:pt>
                <c:pt idx="2">
                  <c:v>0.63</c:v>
                </c:pt>
                <c:pt idx="3">
                  <c:v>0.36</c:v>
                </c:pt>
                <c:pt idx="4">
                  <c:v>0.4</c:v>
                </c:pt>
                <c:pt idx="5">
                  <c:v>0.44</c:v>
                </c:pt>
                <c:pt idx="6">
                  <c:v>0.35</c:v>
                </c:pt>
                <c:pt idx="7">
                  <c:v>0.44</c:v>
                </c:pt>
                <c:pt idx="8">
                  <c:v>0.11</c:v>
                </c:pt>
                <c:pt idx="9">
                  <c:v>0.15</c:v>
                </c:pt>
              </c:numCache>
            </c:numRef>
          </c:val>
        </c:ser>
        <c:dLbls>
          <c:showLegendKey val="0"/>
          <c:showVal val="0"/>
          <c:showCatName val="0"/>
          <c:showSerName val="0"/>
          <c:showPercent val="0"/>
          <c:showBubbleSize val="0"/>
        </c:dLbls>
        <c:gapWidth val="219"/>
        <c:overlap val="-27"/>
        <c:axId val="157473392"/>
        <c:axId val="225812224"/>
      </c:barChart>
      <c:catAx>
        <c:axId val="15747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25812224"/>
        <c:crosses val="autoZero"/>
        <c:auto val="1"/>
        <c:lblAlgn val="ctr"/>
        <c:lblOffset val="100"/>
        <c:noMultiLvlLbl val="0"/>
      </c:catAx>
      <c:valAx>
        <c:axId val="22581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74733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Eniten lainattiin musiikkia 2016</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[kitt2.xlsx]ALL!$A$2</c:f>
              <c:strCache>
                <c:ptCount val="1"/>
                <c:pt idx="0">
                  <c:v>Musiikkikokoelmat / Asukasluku</c:v>
                </c:pt>
              </c:strCache>
            </c:strRef>
          </c:tx>
          <c:spPr>
            <a:solidFill>
              <a:schemeClr val="accent1"/>
            </a:solidFill>
            <a:ln>
              <a:noFill/>
            </a:ln>
            <a:effectLst/>
          </c:spPr>
          <c:invertIfNegative val="0"/>
          <c:cat>
            <c:strRef>
              <c:f>[kitt2.xlsx]ALL!$B$1:$K$1</c:f>
              <c:strCache>
                <c:ptCount val="10"/>
                <c:pt idx="0">
                  <c:v>Kauniainen</c:v>
                </c:pt>
                <c:pt idx="1">
                  <c:v>Tampere</c:v>
                </c:pt>
                <c:pt idx="2">
                  <c:v>Riihimäki</c:v>
                </c:pt>
                <c:pt idx="3">
                  <c:v>Seinäjoki</c:v>
                </c:pt>
                <c:pt idx="4">
                  <c:v>Lieksa</c:v>
                </c:pt>
                <c:pt idx="5">
                  <c:v>Kangasala</c:v>
                </c:pt>
                <c:pt idx="6">
                  <c:v>Turku</c:v>
                </c:pt>
                <c:pt idx="7">
                  <c:v>Kerava</c:v>
                </c:pt>
                <c:pt idx="8">
                  <c:v>Helsinki</c:v>
                </c:pt>
                <c:pt idx="9">
                  <c:v>Kemijärvi</c:v>
                </c:pt>
              </c:strCache>
            </c:strRef>
          </c:cat>
          <c:val>
            <c:numRef>
              <c:f>[kitt2.xlsx]ALL!$B$2:$K$2</c:f>
              <c:numCache>
                <c:formatCode>General</c:formatCode>
                <c:ptCount val="10"/>
                <c:pt idx="0">
                  <c:v>1.72</c:v>
                </c:pt>
                <c:pt idx="1">
                  <c:v>0.36</c:v>
                </c:pt>
                <c:pt idx="2">
                  <c:v>0.75</c:v>
                </c:pt>
                <c:pt idx="3">
                  <c:v>0.49</c:v>
                </c:pt>
                <c:pt idx="4">
                  <c:v>1.07</c:v>
                </c:pt>
                <c:pt idx="5">
                  <c:v>0.43</c:v>
                </c:pt>
                <c:pt idx="6">
                  <c:v>0.42</c:v>
                </c:pt>
                <c:pt idx="7">
                  <c:v>0.33</c:v>
                </c:pt>
                <c:pt idx="8">
                  <c:v>0.23</c:v>
                </c:pt>
                <c:pt idx="9">
                  <c:v>0.63</c:v>
                </c:pt>
              </c:numCache>
            </c:numRef>
          </c:val>
        </c:ser>
        <c:ser>
          <c:idx val="1"/>
          <c:order val="1"/>
          <c:tx>
            <c:strRef>
              <c:f>[kitt2.xlsx]ALL!$A$3</c:f>
              <c:strCache>
                <c:ptCount val="1"/>
                <c:pt idx="0">
                  <c:v>Musiikin lainaus / Asukasluku</c:v>
                </c:pt>
              </c:strCache>
            </c:strRef>
          </c:tx>
          <c:spPr>
            <a:solidFill>
              <a:schemeClr val="accent2"/>
            </a:solidFill>
            <a:ln>
              <a:noFill/>
            </a:ln>
            <a:effectLst/>
          </c:spPr>
          <c:invertIfNegative val="0"/>
          <c:cat>
            <c:strRef>
              <c:f>[kitt2.xlsx]ALL!$B$1:$K$1</c:f>
              <c:strCache>
                <c:ptCount val="10"/>
                <c:pt idx="0">
                  <c:v>Kauniainen</c:v>
                </c:pt>
                <c:pt idx="1">
                  <c:v>Tampere</c:v>
                </c:pt>
                <c:pt idx="2">
                  <c:v>Riihimäki</c:v>
                </c:pt>
                <c:pt idx="3">
                  <c:v>Seinäjoki</c:v>
                </c:pt>
                <c:pt idx="4">
                  <c:v>Lieksa</c:v>
                </c:pt>
                <c:pt idx="5">
                  <c:v>Kangasala</c:v>
                </c:pt>
                <c:pt idx="6">
                  <c:v>Turku</c:v>
                </c:pt>
                <c:pt idx="7">
                  <c:v>Kerava</c:v>
                </c:pt>
                <c:pt idx="8">
                  <c:v>Helsinki</c:v>
                </c:pt>
                <c:pt idx="9">
                  <c:v>Kemijärvi</c:v>
                </c:pt>
              </c:strCache>
            </c:strRef>
          </c:cat>
          <c:val>
            <c:numRef>
              <c:f>[kitt2.xlsx]ALL!$B$3:$K$3</c:f>
              <c:numCache>
                <c:formatCode>General</c:formatCode>
                <c:ptCount val="10"/>
                <c:pt idx="0">
                  <c:v>2.12</c:v>
                </c:pt>
                <c:pt idx="1">
                  <c:v>1.06</c:v>
                </c:pt>
                <c:pt idx="2">
                  <c:v>0.92</c:v>
                </c:pt>
                <c:pt idx="3">
                  <c:v>0.85</c:v>
                </c:pt>
                <c:pt idx="4">
                  <c:v>0.79</c:v>
                </c:pt>
                <c:pt idx="5">
                  <c:v>0.79</c:v>
                </c:pt>
                <c:pt idx="6">
                  <c:v>0.74</c:v>
                </c:pt>
                <c:pt idx="7">
                  <c:v>0.74</c:v>
                </c:pt>
                <c:pt idx="8">
                  <c:v>0.74</c:v>
                </c:pt>
                <c:pt idx="9">
                  <c:v>0.73</c:v>
                </c:pt>
              </c:numCache>
            </c:numRef>
          </c:val>
        </c:ser>
        <c:dLbls>
          <c:showLegendKey val="0"/>
          <c:showVal val="0"/>
          <c:showCatName val="0"/>
          <c:showSerName val="0"/>
          <c:showPercent val="0"/>
          <c:showBubbleSize val="0"/>
        </c:dLbls>
        <c:gapWidth val="219"/>
        <c:overlap val="-27"/>
        <c:axId val="225815024"/>
        <c:axId val="225815584"/>
      </c:barChart>
      <c:catAx>
        <c:axId val="22581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25815584"/>
        <c:crosses val="autoZero"/>
        <c:auto val="1"/>
        <c:lblAlgn val="ctr"/>
        <c:lblOffset val="100"/>
        <c:noMultiLvlLbl val="0"/>
      </c:catAx>
      <c:valAx>
        <c:axId val="22581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25815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7F21B35D-A554-1C46-A8D1-9D72DD41DD25}" type="datetimeFigureOut">
              <a:rPr lang="en-US" smtClean="0"/>
              <a:t>4/4/2018</a:t>
            </a:fld>
            <a:endParaRPr lang="fi-FI"/>
          </a:p>
        </p:txBody>
      </p:sp>
      <p:sp>
        <p:nvSpPr>
          <p:cNvPr id="4" name="Footer Placeholder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teksti_bulleti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6734175" cy="3043436"/>
          </a:xfrm>
          <a:prstGeom prst="rect">
            <a:avLst/>
          </a:prstGeom>
        </p:spPr>
        <p:txBody>
          <a:bodyPr vert="horz" lIns="91440" tIns="45720" rIns="91440" bIns="45720" rtlCol="0">
            <a:noAutofit/>
          </a:bodyPr>
          <a:lstStyle>
            <a:lvl1pPr marL="179388" indent="-179388">
              <a:buFont typeface="Arial"/>
              <a:buChar char="•"/>
              <a:defRPr/>
            </a:lvl1pPr>
            <a:lvl2pPr marL="540000" indent="-180000">
              <a:buFont typeface="Lucida Grande"/>
              <a:buChar char="–"/>
              <a:defRPr/>
            </a:lvl2pPr>
            <a:lvl3pPr marL="900000" indent="-180000">
              <a:buSzPct val="60000"/>
              <a:buFont typeface="Courier New"/>
              <a:buChar char="o"/>
              <a:defRPr/>
            </a:lvl3pPr>
            <a:lvl4pPr marL="1260000" indent="-180000">
              <a:buSzPct val="100000"/>
              <a:buFont typeface="Lucida Grande"/>
              <a:buChar char="–"/>
              <a:defRPr/>
            </a:lvl4pPr>
            <a:lvl5pPr marL="162000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itle Placeholder 1"/>
          <p:cNvSpPr>
            <a:spLocks noGrp="1"/>
          </p:cNvSpPr>
          <p:nvPr>
            <p:ph type="title"/>
          </p:nvPr>
        </p:nvSpPr>
        <p:spPr>
          <a:xfrm>
            <a:off x="884911" y="379810"/>
            <a:ext cx="7412952" cy="748904"/>
          </a:xfrm>
          <a:prstGeom prst="rect">
            <a:avLst/>
          </a:prstGeom>
        </p:spPr>
        <p:txBody>
          <a:bodyPr vert="horz" lIns="0" tIns="0" rIns="9144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68967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63475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312964"/>
            <a:ext cx="4140000" cy="2160000"/>
          </a:xfrm>
          <a:blipFill rotWithShape="1">
            <a:blip r:embed="rId2"/>
            <a:srcRect/>
            <a:stretch>
              <a:fillRect t="-50014" b="-41652"/>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2648436"/>
            <a:ext cx="4140000" cy="2160000"/>
          </a:xfrm>
          <a:blipFill rotWithShape="1">
            <a:blip r:embed="rId3"/>
            <a:srcRect/>
            <a:stretch>
              <a:fillRect t="-20915" b="-12601"/>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143500"/>
          </a:xfrm>
          <a:blipFill rotWithShape="1">
            <a:blip r:embed="rId2"/>
            <a:srcRect/>
            <a:stretch>
              <a:fillRect t="-17927" b="-15407"/>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68827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52420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grammi valko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0413" y="379811"/>
            <a:ext cx="3829050" cy="1175939"/>
          </a:xfrm>
          <a:prstGeom prst="rect">
            <a:avLst/>
          </a:prstGeom>
        </p:spPr>
        <p:txBody>
          <a:bodyPr vert="horz" lIns="91440" tIns="45720" rIns="91440" bIns="45720" rtlCol="0">
            <a:noAutofit/>
          </a:bodyPr>
          <a:lstStyle>
            <a:lvl1pPr marL="0" indent="0">
              <a:buFontTx/>
              <a:buNone/>
              <a:defRPr/>
            </a:lvl1pPr>
            <a:lvl2pPr marL="360000" indent="-180000">
              <a:buFont typeface="Arial"/>
              <a:buChar char="•"/>
              <a:defRPr/>
            </a:lvl2pPr>
            <a:lvl3pPr marL="576000" indent="-180000">
              <a:buSzPct val="100000"/>
              <a:buFont typeface="Lucida Grande"/>
              <a:buChar char="-"/>
              <a:defRPr/>
            </a:lvl3pPr>
          </a:lstStyle>
          <a:p>
            <a:pPr lvl="0"/>
            <a:r>
              <a:rPr lang="fi-FI" smtClean="0"/>
              <a:t>Muokkaa tekstin perustyylejä napsauttamalla</a:t>
            </a:r>
          </a:p>
          <a:p>
            <a:pPr lvl="1"/>
            <a:r>
              <a:rPr lang="fi-FI" smtClean="0"/>
              <a:t>toinen taso</a:t>
            </a:r>
          </a:p>
        </p:txBody>
      </p:sp>
      <p:sp>
        <p:nvSpPr>
          <p:cNvPr id="5" name="Title Placeholder 1"/>
          <p:cNvSpPr>
            <a:spLocks noGrp="1"/>
          </p:cNvSpPr>
          <p:nvPr>
            <p:ph type="title"/>
          </p:nvPr>
        </p:nvSpPr>
        <p:spPr>
          <a:xfrm>
            <a:off x="884911" y="379810"/>
            <a:ext cx="3463327" cy="748904"/>
          </a:xfrm>
          <a:prstGeom prst="rect">
            <a:avLst/>
          </a:prstGeom>
        </p:spPr>
        <p:txBody>
          <a:bodyPr vert="horz" lIns="0" tIns="0" rIns="0" bIns="0" rtlCol="0" anchor="b">
            <a:noAutofit/>
          </a:bodyPr>
          <a:lstStyle/>
          <a:p>
            <a:r>
              <a:rPr lang="fi-FI" smtClean="0"/>
              <a:t>Muokkaa perustyyl. napsautt.</a:t>
            </a:r>
            <a:endParaRPr lang="en-US" dirty="0"/>
          </a:p>
        </p:txBody>
      </p:sp>
    </p:spTree>
    <p:extLst>
      <p:ext uri="{BB962C8B-B14F-4D97-AF65-F5344CB8AC3E}">
        <p14:creationId xmlns:p14="http://schemas.microsoft.com/office/powerpoint/2010/main" val="2018004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678" b="14292"/>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812" y="1337650"/>
            <a:ext cx="1119784" cy="1924816"/>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223" b="16901"/>
          <a:stretch/>
        </p:blipFill>
        <p:spPr>
          <a:xfrm>
            <a:off x="0" y="0"/>
            <a:ext cx="9144000" cy="4320541"/>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2808528"/>
            <a:ext cx="2162363" cy="1132890"/>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816" b="18934"/>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
        <p:nvSpPr>
          <p:cNvPr id="3" name="TextBox 2"/>
          <p:cNvSpPr txBox="1"/>
          <p:nvPr userDrawn="1"/>
        </p:nvSpPr>
        <p:spPr>
          <a:xfrm>
            <a:off x="9240740" y="2108500"/>
            <a:ext cx="184666" cy="369332"/>
          </a:xfrm>
          <a:prstGeom prst="rect">
            <a:avLst/>
          </a:prstGeom>
          <a:noFill/>
        </p:spPr>
        <p:txBody>
          <a:bodyPr wrap="none" rtlCol="0">
            <a:spAutoFit/>
          </a:bodyPr>
          <a:lstStyle/>
          <a:p>
            <a:endParaRPr lang="en-US" dirty="0"/>
          </a:p>
        </p:txBody>
      </p:sp>
      <p:pic>
        <p:nvPicPr>
          <p:cNvPr id="6" name="Picture 5"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377" y="886177"/>
            <a:ext cx="1633825" cy="2808411"/>
          </a:xfrm>
          <a:prstGeom prst="rect">
            <a:avLst/>
          </a:prstGeom>
        </p:spPr>
      </p:pic>
    </p:spTree>
    <p:extLst>
      <p:ext uri="{BB962C8B-B14F-4D97-AF65-F5344CB8AC3E}">
        <p14:creationId xmlns:p14="http://schemas.microsoft.com/office/powerpoint/2010/main" val="185429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97483" b="-40389"/>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3249004"/>
            <a:ext cx="6031310" cy="919319"/>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10" y="3249003"/>
            <a:ext cx="1773017" cy="91931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79576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109318" b="-25744"/>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598121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TURKUABO_VAAKA-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smtClean="0"/>
              <a:t>Muokkaa perustyyl. napsautt.</a:t>
            </a:r>
            <a:endParaRPr lang="en-US" dirty="0"/>
          </a:p>
        </p:txBody>
      </p:sp>
      <p:pic>
        <p:nvPicPr>
          <p:cNvPr id="5" name="Picture 4"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6" y="5959412"/>
            <a:ext cx="1241463" cy="649182"/>
          </a:xfrm>
          <a:prstGeom prst="rect">
            <a:avLst/>
          </a:prstGeom>
        </p:spPr>
      </p:pic>
      <p:pic>
        <p:nvPicPr>
          <p:cNvPr id="8" name="Picture 7"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2306" y="6111812"/>
            <a:ext cx="1241463" cy="649182"/>
          </a:xfrm>
          <a:prstGeom prst="rect">
            <a:avLst/>
          </a:prstGeom>
        </p:spPr>
      </p:pic>
      <p:pic>
        <p:nvPicPr>
          <p:cNvPr id="9" name="Picture 8"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4706" y="6264212"/>
            <a:ext cx="1241463" cy="649182"/>
          </a:xfrm>
          <a:prstGeom prst="rect">
            <a:avLst/>
          </a:prstGeom>
        </p:spPr>
      </p:pic>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665" r:id="rId1"/>
    <p:sldLayoutId id="2147483684" r:id="rId2"/>
  </p:sldLayoutIdLst>
  <p:timing>
    <p:tnLst>
      <p:par>
        <p:cTn id="1" dur="indefinite" restart="never" nodeType="tmRoot"/>
      </p:par>
    </p:tnLst>
  </p:timing>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89" r:id="rId5"/>
    <p:sldLayoutId id="2147483680" r:id="rId6"/>
    <p:sldLayoutId id="2147483681" r:id="rId7"/>
    <p:sldLayoutId id="2147483690" r:id="rId8"/>
    <p:sldLayoutId id="2147483682" r:id="rId9"/>
    <p:sldLayoutId id="2147483685" r:id="rId10"/>
    <p:sldLayoutId id="2147483691" r:id="rId11"/>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finna.fi/Search/Results?filter%5b%5d=~sector_str_mv:%220/lib/%22&amp;filter%5b%5d=~building:%220/NRL/%22&amp;filter%5b%5d=~format:%221/Sound/CD/%22&amp;type=AllFields&amp;sort=callnumber"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vaarakirjastot.fi/vinttiklubi" TargetMode="External"/><Relationship Id="rId2" Type="http://schemas.openxmlformats.org/officeDocument/2006/relationships/hyperlink" Target="http://lastukirjastot.fi/101402/fi/articles/musiikki" TargetMode="External"/><Relationship Id="rId1" Type="http://schemas.openxmlformats.org/officeDocument/2006/relationships/slideLayout" Target="../slideLayouts/slideLayout1.xml"/><Relationship Id="rId4" Type="http://schemas.openxmlformats.org/officeDocument/2006/relationships/hyperlink" Target="https://www.tampere.fi/tampereen-kaupunki/ajankohtaista/tiedotteet/2017/01/24012017_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6522"/>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fi-FI" dirty="0" smtClean="0"/>
              <a:t>Rebekka Pilppula</a:t>
            </a:r>
            <a:r>
              <a:rPr lang="fi-FI" noProof="0" dirty="0" smtClean="0"/>
              <a:t> / </a:t>
            </a:r>
            <a:r>
              <a:rPr lang="fi-FI" dirty="0" smtClean="0"/>
              <a:t>6.4.2018</a:t>
            </a:r>
            <a:endParaRPr lang="fi-FI" noProof="0" dirty="0"/>
          </a:p>
        </p:txBody>
      </p:sp>
      <p:sp>
        <p:nvSpPr>
          <p:cNvPr id="3" name="Title 2"/>
          <p:cNvSpPr>
            <a:spLocks noGrp="1"/>
          </p:cNvSpPr>
          <p:nvPr>
            <p:ph type="ctrTitle"/>
          </p:nvPr>
        </p:nvSpPr>
        <p:spPr/>
        <p:txBody>
          <a:bodyPr/>
          <a:lstStyle/>
          <a:p>
            <a:r>
              <a:rPr lang="fi-FI" noProof="0" dirty="0" smtClean="0"/>
              <a:t>Musiikin tilasta ja varastoinnista</a:t>
            </a:r>
            <a:endParaRPr lang="fi-FI" noProof="0" dirty="0"/>
          </a:p>
        </p:txBody>
      </p:sp>
    </p:spTree>
    <p:extLst>
      <p:ext uri="{BB962C8B-B14F-4D97-AF65-F5344CB8AC3E}">
        <p14:creationId xmlns:p14="http://schemas.microsoft.com/office/powerpoint/2010/main" val="725241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Aiheesta puhuttiin pitkään ja näkemykset vaihtelivat</a:t>
            </a:r>
          </a:p>
          <a:p>
            <a:r>
              <a:rPr lang="fi-FI" dirty="0" smtClean="0"/>
              <a:t>Työryhmä ja hankeanomus vihdoinkin 2016</a:t>
            </a:r>
          </a:p>
          <a:p>
            <a:r>
              <a:rPr lang="fi-FI" dirty="0" smtClean="0"/>
              <a:t>Varastointiselvitys valmistui 2017</a:t>
            </a:r>
          </a:p>
          <a:p>
            <a:r>
              <a:rPr lang="fi-FI" dirty="0" smtClean="0"/>
              <a:t>Varastokirjasto paras paikka myös musiikkiaineistolle</a:t>
            </a:r>
          </a:p>
          <a:p>
            <a:r>
              <a:rPr lang="fi-FI" dirty="0" smtClean="0"/>
              <a:t>Olemassa varastointityökalu Aurorasta </a:t>
            </a:r>
            <a:r>
              <a:rPr lang="fi-FI" dirty="0" err="1" smtClean="0"/>
              <a:t>Melindan</a:t>
            </a:r>
            <a:r>
              <a:rPr lang="fi-FI" dirty="0" smtClean="0"/>
              <a:t> kautta Vaariin</a:t>
            </a:r>
          </a:p>
          <a:p>
            <a:endParaRPr lang="fi-FI" dirty="0"/>
          </a:p>
        </p:txBody>
      </p:sp>
      <p:sp>
        <p:nvSpPr>
          <p:cNvPr id="3" name="Title Placeholder 2"/>
          <p:cNvSpPr>
            <a:spLocks noGrp="1"/>
          </p:cNvSpPr>
          <p:nvPr>
            <p:ph type="title"/>
          </p:nvPr>
        </p:nvSpPr>
        <p:spPr/>
        <p:txBody>
          <a:bodyPr/>
          <a:lstStyle/>
          <a:p>
            <a:r>
              <a:rPr lang="fi-FI" noProof="0" dirty="0" smtClean="0"/>
              <a:t>Varastointiselvitys</a:t>
            </a:r>
            <a:endParaRPr lang="fi-FI" noProof="0" dirty="0"/>
          </a:p>
        </p:txBody>
      </p:sp>
    </p:spTree>
    <p:extLst>
      <p:ext uri="{BB962C8B-B14F-4D97-AF65-F5344CB8AC3E}">
        <p14:creationId xmlns:p14="http://schemas.microsoft.com/office/powerpoint/2010/main" val="2183842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Kokoelmat paisuneet suhteessa lainaukseen mahdottomiksi</a:t>
            </a:r>
          </a:p>
          <a:p>
            <a:r>
              <a:rPr lang="fi-FI" dirty="0" smtClean="0"/>
              <a:t>Miksi poistaminen on niin vaikeaa nimenomaan musiikin kohdalla?</a:t>
            </a:r>
          </a:p>
          <a:p>
            <a:r>
              <a:rPr lang="fi-FI" dirty="0" smtClean="0"/>
              <a:t>Kaikkea musiikkia ei saa verkosta, ei </a:t>
            </a:r>
            <a:r>
              <a:rPr lang="fi-FI" dirty="0" err="1" smtClean="0"/>
              <a:t>CD-levyltä</a:t>
            </a:r>
            <a:r>
              <a:rPr lang="fi-FI" dirty="0" smtClean="0"/>
              <a:t>, ei vinyyliltä</a:t>
            </a:r>
          </a:p>
          <a:p>
            <a:r>
              <a:rPr lang="fi-FI" dirty="0" smtClean="0"/>
              <a:t>Varastointiin olemassa ratkaisu – kuka toimii?</a:t>
            </a:r>
          </a:p>
          <a:p>
            <a:r>
              <a:rPr lang="fi-FI" dirty="0" smtClean="0"/>
              <a:t>Mikä velvollisuus suomalaisilla kirjastoilla on tallentaa muiden maiden musiikkituotantoa?</a:t>
            </a:r>
          </a:p>
          <a:p>
            <a:r>
              <a:rPr lang="fi-FI" dirty="0" smtClean="0"/>
              <a:t>Asiakkaat ovat ratkaisunsa tehneet!</a:t>
            </a:r>
          </a:p>
        </p:txBody>
      </p:sp>
      <p:sp>
        <p:nvSpPr>
          <p:cNvPr id="3" name="Otsikko 2"/>
          <p:cNvSpPr>
            <a:spLocks noGrp="1"/>
          </p:cNvSpPr>
          <p:nvPr>
            <p:ph type="title"/>
          </p:nvPr>
        </p:nvSpPr>
        <p:spPr/>
        <p:txBody>
          <a:bodyPr/>
          <a:lstStyle/>
          <a:p>
            <a:r>
              <a:rPr lang="fi-FI" dirty="0" smtClean="0"/>
              <a:t>”Maanlaajuinen neuvottomuus”</a:t>
            </a:r>
            <a:endParaRPr lang="fi-FI" dirty="0"/>
          </a:p>
        </p:txBody>
      </p:sp>
    </p:spTree>
    <p:extLst>
      <p:ext uri="{BB962C8B-B14F-4D97-AF65-F5344CB8AC3E}">
        <p14:creationId xmlns:p14="http://schemas.microsoft.com/office/powerpoint/2010/main" val="418413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a:t>Olisiko </a:t>
            </a:r>
            <a:r>
              <a:rPr lang="fi-FI" dirty="0" smtClean="0"/>
              <a:t>terveisiä/toiveita </a:t>
            </a:r>
            <a:r>
              <a:rPr lang="fi-FI" dirty="0"/>
              <a:t>uusille alueellista kehittämistehtävää hoitaville kirjastoille</a:t>
            </a:r>
            <a:r>
              <a:rPr lang="fi-FI" dirty="0" smtClean="0"/>
              <a:t>?</a:t>
            </a:r>
          </a:p>
          <a:p>
            <a:r>
              <a:rPr lang="fi-FI" dirty="0" smtClean="0"/>
              <a:t>Tarvetta yhteiselle linjaamiselle ja työnjaolle </a:t>
            </a:r>
          </a:p>
          <a:p>
            <a:r>
              <a:rPr lang="fi-FI" dirty="0" smtClean="0"/>
              <a:t>Varastokirjaston </a:t>
            </a:r>
            <a:r>
              <a:rPr lang="fi-FI" dirty="0"/>
              <a:t>kokoelma karttuu: </a:t>
            </a:r>
            <a:r>
              <a:rPr lang="fi-FI" dirty="0">
                <a:hlinkClick r:id="rId2"/>
              </a:rPr>
              <a:t>https://www.finna.fi/Search/Results?filter%5b%5d=~sector_str_mv:%220/lib/%22&amp;filter%5b%5d=~building:%220/NRL/%22&amp;filter%5b%5d=~format:%221/Sound/CD/%</a:t>
            </a:r>
            <a:r>
              <a:rPr lang="fi-FI" dirty="0" smtClean="0">
                <a:hlinkClick r:id="rId2"/>
              </a:rPr>
              <a:t>22&amp;type=AllFields&amp;sort=callnumber</a:t>
            </a:r>
            <a:r>
              <a:rPr lang="fi-FI" dirty="0" smtClean="0"/>
              <a:t> </a:t>
            </a:r>
            <a:endParaRPr lang="fi-FI" dirty="0"/>
          </a:p>
          <a:p>
            <a:endParaRPr lang="fi-FI" dirty="0"/>
          </a:p>
        </p:txBody>
      </p:sp>
      <p:sp>
        <p:nvSpPr>
          <p:cNvPr id="3" name="Otsikko 2"/>
          <p:cNvSpPr>
            <a:spLocks noGrp="1"/>
          </p:cNvSpPr>
          <p:nvPr>
            <p:ph type="title"/>
          </p:nvPr>
        </p:nvSpPr>
        <p:spPr/>
        <p:txBody>
          <a:bodyPr/>
          <a:lstStyle/>
          <a:p>
            <a:r>
              <a:rPr lang="fi-FI" dirty="0" smtClean="0"/>
              <a:t>Eteenpäin!</a:t>
            </a:r>
            <a:endParaRPr lang="fi-FI" dirty="0"/>
          </a:p>
        </p:txBody>
      </p:sp>
    </p:spTree>
    <p:extLst>
      <p:ext uri="{BB962C8B-B14F-4D97-AF65-F5344CB8AC3E}">
        <p14:creationId xmlns:p14="http://schemas.microsoft.com/office/powerpoint/2010/main" val="201826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2"/>
          </p:nvPr>
        </p:nvSpPr>
        <p:spPr/>
        <p:txBody>
          <a:bodyPr/>
          <a:lstStyle/>
          <a:p>
            <a:r>
              <a:rPr lang="fi-FI" noProof="0" dirty="0" smtClean="0"/>
              <a:t>Kirjastoissa käydään vuosittain 49 milj. kertaa Suomessa. </a:t>
            </a:r>
          </a:p>
        </p:txBody>
      </p:sp>
    </p:spTree>
    <p:extLst>
      <p:ext uri="{BB962C8B-B14F-4D97-AF65-F5344CB8AC3E}">
        <p14:creationId xmlns:p14="http://schemas.microsoft.com/office/powerpoint/2010/main" val="3181357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6" name="Picture 5" descr="LISAA_HISTORIAA_lasaut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722"/>
            <a:ext cx="9144000" cy="6858000"/>
          </a:xfrm>
          <a:prstGeom prst="rect">
            <a:avLst/>
          </a:prstGeom>
        </p:spPr>
      </p:pic>
    </p:spTree>
    <p:extLst>
      <p:ext uri="{BB962C8B-B14F-4D97-AF65-F5344CB8AC3E}">
        <p14:creationId xmlns:p14="http://schemas.microsoft.com/office/powerpoint/2010/main" val="541902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n paikkamerkki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8965" r="28965"/>
          <a:stretch>
            <a:fillRect/>
          </a:stretch>
        </p:blipFill>
        <p:spPr>
          <a:xfrm>
            <a:off x="4570413" y="0"/>
            <a:ext cx="4573587" cy="5143500"/>
          </a:xfrm>
        </p:spPr>
      </p:pic>
      <p:sp>
        <p:nvSpPr>
          <p:cNvPr id="4" name="Text Placeholder 3"/>
          <p:cNvSpPr>
            <a:spLocks noGrp="1"/>
          </p:cNvSpPr>
          <p:nvPr>
            <p:ph type="body" sz="quarter" idx="12"/>
          </p:nvPr>
        </p:nvSpPr>
        <p:spPr>
          <a:xfrm>
            <a:off x="667196" y="690664"/>
            <a:ext cx="3739433" cy="3575703"/>
          </a:xfrm>
        </p:spPr>
        <p:txBody>
          <a:bodyPr/>
          <a:lstStyle/>
          <a:p>
            <a:r>
              <a:rPr lang="fi-FI" b="1" dirty="0" smtClean="0"/>
              <a:t>”</a:t>
            </a:r>
            <a:r>
              <a:rPr lang="fi-FI" b="1" dirty="0" err="1" smtClean="0"/>
              <a:t>CD-levyjen</a:t>
            </a:r>
            <a:r>
              <a:rPr lang="fi-FI" b="1" dirty="0" smtClean="0"/>
              <a:t> </a:t>
            </a:r>
            <a:r>
              <a:rPr lang="fi-FI" b="1" dirty="0"/>
              <a:t>myynti romahtanut 2000-luvulla 89 % – vinyylit porskuttelevat yhä rinnalla yllättävän </a:t>
            </a:r>
            <a:r>
              <a:rPr lang="fi-FI" b="1" dirty="0" smtClean="0"/>
              <a:t>hyvin” </a:t>
            </a:r>
            <a:r>
              <a:rPr lang="fi-FI" b="1" dirty="0"/>
              <a:t>	</a:t>
            </a:r>
            <a:r>
              <a:rPr lang="fi-FI" sz="1000" b="1" dirty="0" smtClean="0"/>
              <a:t>Tekniikka &amp; Talous 19.5.2017</a:t>
            </a:r>
          </a:p>
          <a:p>
            <a:pPr marL="298450" indent="-285750">
              <a:buFontTx/>
              <a:buChar char="-"/>
            </a:pPr>
            <a:r>
              <a:rPr lang="fi-FI" sz="1600" b="1" dirty="0" smtClean="0"/>
              <a:t>cd-levyjen vuosimyynti noin 1,2 milj.</a:t>
            </a:r>
          </a:p>
          <a:p>
            <a:pPr marL="298450" indent="-285750">
              <a:buFontTx/>
              <a:buChar char="-"/>
            </a:pPr>
            <a:r>
              <a:rPr lang="fi-FI" sz="1600" b="1" dirty="0" smtClean="0"/>
              <a:t>Digimusiikkia myytiin viime vuonna 27 milj. eurolla, kasvua 20,6%</a:t>
            </a:r>
          </a:p>
          <a:p>
            <a:pPr marL="298450" indent="-285750">
              <a:buFontTx/>
              <a:buChar char="-"/>
            </a:pPr>
            <a:r>
              <a:rPr lang="fi-FI" sz="1600" b="1" dirty="0" smtClean="0"/>
              <a:t>Fyysisiä tallenteita myytiin 8,8 miljoonalla eurolla, vähennystä 32%</a:t>
            </a:r>
            <a:endParaRPr lang="fi-FI" sz="1600" b="1" dirty="0"/>
          </a:p>
        </p:txBody>
      </p:sp>
    </p:spTree>
    <p:extLst>
      <p:ext uri="{BB962C8B-B14F-4D97-AF65-F5344CB8AC3E}">
        <p14:creationId xmlns:p14="http://schemas.microsoft.com/office/powerpoint/2010/main" val="363085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884911" y="379810"/>
            <a:ext cx="5496434" cy="748904"/>
          </a:xfrm>
        </p:spPr>
        <p:txBody>
          <a:bodyPr/>
          <a:lstStyle/>
          <a:p>
            <a:r>
              <a:rPr lang="fi-FI" noProof="0" dirty="0" smtClean="0"/>
              <a:t>Mikä on muuttunut?</a:t>
            </a:r>
            <a:endParaRPr lang="fi-FI" noProof="0" dirty="0"/>
          </a:p>
        </p:txBody>
      </p:sp>
      <p:graphicFrame>
        <p:nvGraphicFramePr>
          <p:cNvPr id="5" name="Kaavio 4"/>
          <p:cNvGraphicFramePr>
            <a:graphicFrameLocks/>
          </p:cNvGraphicFramePr>
          <p:nvPr>
            <p:extLst>
              <p:ext uri="{D42A27DB-BD31-4B8C-83A1-F6EECF244321}">
                <p14:modId xmlns:p14="http://schemas.microsoft.com/office/powerpoint/2010/main" val="846268259"/>
              </p:ext>
            </p:extLst>
          </p:nvPr>
        </p:nvGraphicFramePr>
        <p:xfrm>
          <a:off x="2285999" y="1200149"/>
          <a:ext cx="5982511" cy="3585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9573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1563690" y="1304589"/>
            <a:ext cx="6189922" cy="3115210"/>
          </a:xfrm>
        </p:spPr>
        <p:txBody>
          <a:bodyPr/>
          <a:lstStyle/>
          <a:p>
            <a:endParaRPr lang="fi-FI" dirty="0"/>
          </a:p>
        </p:txBody>
      </p:sp>
      <p:sp>
        <p:nvSpPr>
          <p:cNvPr id="3" name="Otsikko 2"/>
          <p:cNvSpPr>
            <a:spLocks noGrp="1"/>
          </p:cNvSpPr>
          <p:nvPr>
            <p:ph type="title"/>
          </p:nvPr>
        </p:nvSpPr>
        <p:spPr/>
        <p:txBody>
          <a:bodyPr/>
          <a:lstStyle/>
          <a:p>
            <a:endParaRPr lang="fi-FI"/>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118" y="555685"/>
            <a:ext cx="5574082" cy="4136877"/>
          </a:xfrm>
          <a:prstGeom prst="rect">
            <a:avLst/>
          </a:prstGeom>
        </p:spPr>
      </p:pic>
    </p:spTree>
    <p:extLst>
      <p:ext uri="{BB962C8B-B14F-4D97-AF65-F5344CB8AC3E}">
        <p14:creationId xmlns:p14="http://schemas.microsoft.com/office/powerpoint/2010/main" val="3341434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endParaRPr lang="fi-FI" dirty="0"/>
          </a:p>
        </p:txBody>
      </p:sp>
      <p:sp>
        <p:nvSpPr>
          <p:cNvPr id="3" name="Otsikko 2"/>
          <p:cNvSpPr>
            <a:spLocks noGrp="1"/>
          </p:cNvSpPr>
          <p:nvPr>
            <p:ph type="title"/>
          </p:nvPr>
        </p:nvSpPr>
        <p:spPr/>
        <p:txBody>
          <a:bodyPr/>
          <a:lstStyle/>
          <a:p>
            <a:endParaRPr lang="fi-FI"/>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689" y="238986"/>
            <a:ext cx="5729444" cy="4679046"/>
          </a:xfrm>
          <a:prstGeom prst="rect">
            <a:avLst/>
          </a:prstGeom>
        </p:spPr>
      </p:pic>
    </p:spTree>
    <p:extLst>
      <p:ext uri="{BB962C8B-B14F-4D97-AF65-F5344CB8AC3E}">
        <p14:creationId xmlns:p14="http://schemas.microsoft.com/office/powerpoint/2010/main" val="4229637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endParaRPr lang="fi-FI" dirty="0"/>
          </a:p>
        </p:txBody>
      </p:sp>
      <p:sp>
        <p:nvSpPr>
          <p:cNvPr id="3" name="Otsikko 2"/>
          <p:cNvSpPr>
            <a:spLocks noGrp="1"/>
          </p:cNvSpPr>
          <p:nvPr>
            <p:ph type="title"/>
          </p:nvPr>
        </p:nvSpPr>
        <p:spPr/>
        <p:txBody>
          <a:bodyPr/>
          <a:lstStyle/>
          <a:p>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338" y="173850"/>
            <a:ext cx="5954912" cy="4863178"/>
          </a:xfrm>
          <a:prstGeom prst="rect">
            <a:avLst/>
          </a:prstGeom>
        </p:spPr>
      </p:pic>
    </p:spTree>
    <p:extLst>
      <p:ext uri="{BB962C8B-B14F-4D97-AF65-F5344CB8AC3E}">
        <p14:creationId xmlns:p14="http://schemas.microsoft.com/office/powerpoint/2010/main" val="2951364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endParaRPr lang="fi-FI" dirty="0"/>
          </a:p>
        </p:txBody>
      </p:sp>
      <p:sp>
        <p:nvSpPr>
          <p:cNvPr id="3" name="Otsikko 2"/>
          <p:cNvSpPr>
            <a:spLocks noGrp="1"/>
          </p:cNvSpPr>
          <p:nvPr>
            <p:ph type="title"/>
          </p:nvPr>
        </p:nvSpPr>
        <p:spPr/>
        <p:txBody>
          <a:bodyPr/>
          <a:lstStyle/>
          <a:p>
            <a:endParaRPr lang="fi-FI" dirty="0"/>
          </a:p>
        </p:txBody>
      </p:sp>
      <p:graphicFrame>
        <p:nvGraphicFramePr>
          <p:cNvPr id="4" name="Kaavio 3"/>
          <p:cNvGraphicFramePr>
            <a:graphicFrameLocks/>
          </p:cNvGraphicFramePr>
          <p:nvPr>
            <p:extLst>
              <p:ext uri="{D42A27DB-BD31-4B8C-83A1-F6EECF244321}">
                <p14:modId xmlns:p14="http://schemas.microsoft.com/office/powerpoint/2010/main" val="1683055708"/>
              </p:ext>
            </p:extLst>
          </p:nvPr>
        </p:nvGraphicFramePr>
        <p:xfrm>
          <a:off x="2285999" y="638827"/>
          <a:ext cx="4941519" cy="34133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2230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endParaRPr lang="fi-FI" dirty="0"/>
          </a:p>
        </p:txBody>
      </p:sp>
      <p:sp>
        <p:nvSpPr>
          <p:cNvPr id="3" name="Otsikko 2"/>
          <p:cNvSpPr>
            <a:spLocks noGrp="1"/>
          </p:cNvSpPr>
          <p:nvPr>
            <p:ph type="title"/>
          </p:nvPr>
        </p:nvSpPr>
        <p:spPr/>
        <p:txBody>
          <a:bodyPr/>
          <a:lstStyle/>
          <a:p>
            <a:endParaRPr lang="fi-FI"/>
          </a:p>
        </p:txBody>
      </p:sp>
      <p:graphicFrame>
        <p:nvGraphicFramePr>
          <p:cNvPr id="4" name="Kaavio 3"/>
          <p:cNvGraphicFramePr>
            <a:graphicFrameLocks/>
          </p:cNvGraphicFramePr>
          <p:nvPr>
            <p:extLst>
              <p:ext uri="{D42A27DB-BD31-4B8C-83A1-F6EECF244321}">
                <p14:modId xmlns:p14="http://schemas.microsoft.com/office/powerpoint/2010/main" val="1702183064"/>
              </p:ext>
            </p:extLst>
          </p:nvPr>
        </p:nvGraphicFramePr>
        <p:xfrm>
          <a:off x="2285999" y="379810"/>
          <a:ext cx="4847573" cy="3563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234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a:hlinkClick r:id="rId2"/>
              </a:rPr>
              <a:t>http://</a:t>
            </a:r>
            <a:r>
              <a:rPr lang="fi-FI" dirty="0" smtClean="0">
                <a:hlinkClick r:id="rId2"/>
              </a:rPr>
              <a:t>lastukirjastot.fi/101402/fi/articles/musiikki</a:t>
            </a:r>
            <a:r>
              <a:rPr lang="fi-FI" dirty="0" smtClean="0"/>
              <a:t> </a:t>
            </a:r>
          </a:p>
          <a:p>
            <a:r>
              <a:rPr lang="fi-FI" dirty="0">
                <a:hlinkClick r:id="rId3"/>
              </a:rPr>
              <a:t>http://</a:t>
            </a:r>
            <a:r>
              <a:rPr lang="fi-FI" dirty="0" smtClean="0">
                <a:hlinkClick r:id="rId3"/>
              </a:rPr>
              <a:t>vaarakirjastot.fi/vinttiklubi</a:t>
            </a:r>
            <a:r>
              <a:rPr lang="fi-FI" dirty="0" smtClean="0"/>
              <a:t> </a:t>
            </a:r>
          </a:p>
          <a:p>
            <a:r>
              <a:rPr lang="fi-FI" dirty="0" smtClean="0"/>
              <a:t>”– </a:t>
            </a:r>
            <a:r>
              <a:rPr lang="fi-FI" dirty="0"/>
              <a:t>Asiakkaille näkyvin muutos on avara ja valoisa sisäänkäynti. Osastolla on myös entistä enemmän avointa tilaa tapahtumien järjestämiseen, ja valaistus on kohentunut huomattavasti. Uuteen musiikkihuoneeseen on suunnitelmissa tuoda laajempi valikoima soittimia ja vahvistaa musiikin omatuotannon mahdollisuuksia, palvelupäällikkö </a:t>
            </a:r>
            <a:r>
              <a:rPr lang="fi-FI" b="1" dirty="0"/>
              <a:t>Jarkko Rikkilä</a:t>
            </a:r>
            <a:r>
              <a:rPr lang="fi-FI" dirty="0"/>
              <a:t> sanoo.” </a:t>
            </a:r>
            <a:r>
              <a:rPr lang="fi-FI" dirty="0">
                <a:hlinkClick r:id="rId4"/>
              </a:rPr>
              <a:t>https://</a:t>
            </a:r>
            <a:r>
              <a:rPr lang="fi-FI" dirty="0" smtClean="0">
                <a:hlinkClick r:id="rId4"/>
              </a:rPr>
              <a:t>www.tampere.fi/tampereen-kaupunki/ajankohtaista/tiedotteet/2017/01/24012017_1.html</a:t>
            </a:r>
            <a:r>
              <a:rPr lang="fi-FI" dirty="0" smtClean="0"/>
              <a:t> </a:t>
            </a:r>
            <a:endParaRPr lang="fi-FI" dirty="0"/>
          </a:p>
        </p:txBody>
      </p:sp>
      <p:sp>
        <p:nvSpPr>
          <p:cNvPr id="3" name="Title Placeholder 2"/>
          <p:cNvSpPr>
            <a:spLocks noGrp="1"/>
          </p:cNvSpPr>
          <p:nvPr>
            <p:ph type="title"/>
          </p:nvPr>
        </p:nvSpPr>
        <p:spPr/>
        <p:txBody>
          <a:bodyPr/>
          <a:lstStyle/>
          <a:p>
            <a:r>
              <a:rPr lang="fi-FI" noProof="0" dirty="0" smtClean="0"/>
              <a:t>Toisaalta</a:t>
            </a:r>
            <a:endParaRPr lang="fi-FI" noProof="0" dirty="0"/>
          </a:p>
        </p:txBody>
      </p:sp>
    </p:spTree>
    <p:extLst>
      <p:ext uri="{BB962C8B-B14F-4D97-AF65-F5344CB8AC3E}">
        <p14:creationId xmlns:p14="http://schemas.microsoft.com/office/powerpoint/2010/main" val="2249857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lkoinen">
  <a:themeElements>
    <a:clrScheme name="Custom 48">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TURKU_PPT_16-9</Template>
  <TotalTime>410</TotalTime>
  <Words>219</Words>
  <Application>Microsoft Office PowerPoint</Application>
  <PresentationFormat>Näytössä katseltava esitys (16:9)</PresentationFormat>
  <Paragraphs>32</Paragraphs>
  <Slides>14</Slides>
  <Notes>0</Notes>
  <HiddenSlides>0</HiddenSlides>
  <MMClips>0</MMClips>
  <ScaleCrop>false</ScaleCrop>
  <HeadingPairs>
    <vt:vector size="6" baseType="variant">
      <vt:variant>
        <vt:lpstr>Käytetyt fontit</vt:lpstr>
      </vt:variant>
      <vt:variant>
        <vt:i4>4</vt:i4>
      </vt:variant>
      <vt:variant>
        <vt:lpstr>Teema</vt:lpstr>
      </vt:variant>
      <vt:variant>
        <vt:i4>3</vt:i4>
      </vt:variant>
      <vt:variant>
        <vt:lpstr>Dian otsikot</vt:lpstr>
      </vt:variant>
      <vt:variant>
        <vt:i4>14</vt:i4>
      </vt:variant>
    </vt:vector>
  </HeadingPairs>
  <TitlesOfParts>
    <vt:vector size="21" baseType="lpstr">
      <vt:lpstr>Arial</vt:lpstr>
      <vt:lpstr>Calibri</vt:lpstr>
      <vt:lpstr>Courier New</vt:lpstr>
      <vt:lpstr>Lucida Grande</vt:lpstr>
      <vt:lpstr>Valkoinen</vt:lpstr>
      <vt:lpstr>Kuvalliset</vt:lpstr>
      <vt:lpstr>Värilliset</vt:lpstr>
      <vt:lpstr>Musiikin tilasta ja varastoinnista</vt:lpstr>
      <vt:lpstr>PowerPoint-esitys</vt:lpstr>
      <vt:lpstr>Mikä on muuttunut?</vt:lpstr>
      <vt:lpstr>PowerPoint-esitys</vt:lpstr>
      <vt:lpstr>PowerPoint-esitys</vt:lpstr>
      <vt:lpstr>PowerPoint-esitys</vt:lpstr>
      <vt:lpstr>PowerPoint-esitys</vt:lpstr>
      <vt:lpstr>PowerPoint-esitys</vt:lpstr>
      <vt:lpstr>Toisaalta</vt:lpstr>
      <vt:lpstr>Varastointiselvitys</vt:lpstr>
      <vt:lpstr>”Maanlaajuinen neuvottomuus”</vt:lpstr>
      <vt:lpstr>Eteenpäin!</vt:lpstr>
      <vt:lpstr>PowerPoint-esitys</vt:lpstr>
      <vt:lpstr>PowerPoint-esitys</vt:lpstr>
    </vt:vector>
  </TitlesOfParts>
  <Company>Turun kaupunki (hallinto x64)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yhdelle tai kahdelle riville</dc:title>
  <dc:creator>Pilppula Rebekka</dc:creator>
  <cp:lastModifiedBy>Pilppula Rebekka</cp:lastModifiedBy>
  <cp:revision>21</cp:revision>
  <cp:lastPrinted>2018-04-04T09:38:55Z</cp:lastPrinted>
  <dcterms:created xsi:type="dcterms:W3CDTF">2018-01-31T11:22:51Z</dcterms:created>
  <dcterms:modified xsi:type="dcterms:W3CDTF">2018-04-04T09:39:03Z</dcterms:modified>
</cp:coreProperties>
</file>