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9" r:id="rId4"/>
    <p:sldId id="262" r:id="rId5"/>
    <p:sldId id="263" r:id="rId6"/>
    <p:sldId id="264" r:id="rId7"/>
    <p:sldId id="261" r:id="rId8"/>
    <p:sldId id="265" r:id="rId9"/>
    <p:sldId id="260" r:id="rId10"/>
    <p:sldId id="266" r:id="rId11"/>
    <p:sldId id="258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500"/>
    <a:srgbClr val="FFB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34582" autoAdjust="0"/>
    <p:restoredTop sz="94660"/>
  </p:normalViewPr>
  <p:slideViewPr>
    <p:cSldViewPr>
      <p:cViewPr>
        <p:scale>
          <a:sx n="85" d="100"/>
          <a:sy n="85" d="100"/>
        </p:scale>
        <p:origin x="-2512" y="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090C96A1-B053-D94D-8CC1-36CE7E8C96CC}" type="datetimeFigureOut">
              <a:rPr lang="fi-FI"/>
              <a:pPr>
                <a:defRPr/>
              </a:pPr>
              <a:t>5.4.18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D5BB8E86-D7D0-7140-8C32-1F0978DCBEA0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671029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EE4323F3-0037-154C-B3EF-E4CC62D0FDC2}" type="datetimeFigureOut">
              <a:rPr lang="fi-FI"/>
              <a:pPr>
                <a:defRPr/>
              </a:pPr>
              <a:t>5.4.18</a:t>
            </a:fld>
            <a:endParaRPr lang="fi-FI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i-FI" noProof="0" dirty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041E5408-92F8-844E-9481-8E6C78EA4A11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469954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Kansi - musta otsikko, oranssi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4292600"/>
            <a:ext cx="176212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Kuva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0" y="6372225"/>
            <a:ext cx="1943100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592" y="4221088"/>
            <a:ext cx="5400600" cy="1872208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500" b="0" cap="none" spc="12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228600"/>
            <a:ext cx="7560840" cy="392048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600" spc="-80" baseline="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530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144001" cy="4846320"/>
          </a:xfrm>
          <a:solidFill>
            <a:schemeClr val="bg1">
              <a:lumMod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i-FI" noProof="0" dirty="0" smtClean="0"/>
              <a:t>Lisää kuva napsauttamalla kuvaketta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/>
          <a:lstStyle>
            <a:lvl1pPr>
              <a:defRPr sz="3200" cap="none" baseline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74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cap="none" baseline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7710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sz="3200" cap="none" baseline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022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Kansi - musta otsikko, musta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4292600"/>
            <a:ext cx="176212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Kuva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0" y="6372225"/>
            <a:ext cx="1943100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592" y="4221088"/>
            <a:ext cx="5400600" cy="1872208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500" b="0" cap="none" spc="12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228600"/>
            <a:ext cx="7560840" cy="392048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600" spc="-80" baseline="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079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Kansi - oranssi otsikko, oranssi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4292600"/>
            <a:ext cx="176212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Kuva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0" y="6372225"/>
            <a:ext cx="1943100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592" y="4221088"/>
            <a:ext cx="5400600" cy="1872208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500" b="0" cap="none" spc="12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228600"/>
            <a:ext cx="7560840" cy="392048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600" spc="-80" baseline="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646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cap="none" baseline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defTabSz="360000">
              <a:defRPr/>
            </a:lvl1pPr>
            <a:lvl2pPr marL="360000" indent="-180000" defTabSz="180000"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</a:tabLst>
              <a:defRPr/>
            </a:lvl2pPr>
            <a:lvl3pPr marL="630000" indent="-180000" defTabSz="180000"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</a:tabLst>
              <a:defRPr/>
            </a:lvl3pPr>
            <a:lvl4pPr marL="900000" indent="-180000" defTabSz="180000"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</a:tabLst>
              <a:defRPr/>
            </a:lvl4pPr>
            <a:lvl5pPr marL="1170000" indent="-180000" defTabSz="180000"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</a:tabLst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695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cap="none" baseline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574800"/>
            <a:ext cx="4032448" cy="4525963"/>
          </a:xfrm>
        </p:spPr>
        <p:txBody>
          <a:bodyPr/>
          <a:lstStyle>
            <a:lvl1pPr>
              <a:defRPr sz="1600"/>
            </a:lvl1pPr>
            <a:lvl2pPr marL="360000">
              <a:defRPr sz="1600"/>
            </a:lvl2pPr>
            <a:lvl3pPr marL="630000">
              <a:defRPr sz="1600"/>
            </a:lvl3pPr>
            <a:lvl4pPr marL="900000">
              <a:defRPr sz="1600"/>
            </a:lvl4pPr>
            <a:lvl5pPr marL="1170000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74800"/>
            <a:ext cx="4104456" cy="4525963"/>
          </a:xfrm>
        </p:spPr>
        <p:txBody>
          <a:bodyPr/>
          <a:lstStyle>
            <a:lvl1pPr>
              <a:defRPr sz="1600"/>
            </a:lvl1pPr>
            <a:lvl2pPr marL="360000">
              <a:defRPr sz="1600"/>
            </a:lvl2pPr>
            <a:lvl3pPr marL="630000">
              <a:defRPr sz="1600"/>
            </a:lvl3pPr>
            <a:lvl4pPr marL="900000">
              <a:defRPr sz="1600"/>
            </a:lvl4pPr>
            <a:lvl5pPr marL="1080000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134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572768"/>
            <a:ext cx="4176464" cy="639762"/>
          </a:xfrm>
        </p:spPr>
        <p:txBody>
          <a:bodyPr anchor="b">
            <a:noAutofit/>
          </a:bodyPr>
          <a:lstStyle>
            <a:lvl1pPr marL="0" indent="0">
              <a:buNone/>
              <a:defRPr sz="16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44" y="2259366"/>
            <a:ext cx="4176464" cy="3840480"/>
          </a:xfrm>
        </p:spPr>
        <p:txBody>
          <a:bodyPr>
            <a:normAutofit/>
          </a:bodyPr>
          <a:lstStyle>
            <a:lvl1pPr>
              <a:defRPr sz="1600"/>
            </a:lvl1pPr>
            <a:lvl2pPr marL="360000">
              <a:defRPr sz="1600"/>
            </a:lvl2pPr>
            <a:lvl3pPr marL="630000">
              <a:defRPr sz="1600"/>
            </a:lvl3pPr>
            <a:lvl4pPr marL="900000">
              <a:defRPr sz="1600"/>
            </a:lvl4pPr>
            <a:lvl5pPr marL="117000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6016" y="1572768"/>
            <a:ext cx="39604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6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6016" y="2259366"/>
            <a:ext cx="3960440" cy="3840480"/>
          </a:xfrm>
        </p:spPr>
        <p:txBody>
          <a:bodyPr>
            <a:normAutofit/>
          </a:bodyPr>
          <a:lstStyle>
            <a:lvl1pPr>
              <a:defRPr sz="1600"/>
            </a:lvl1pPr>
            <a:lvl2pPr marL="360000">
              <a:defRPr sz="1600"/>
            </a:lvl2pPr>
            <a:lvl3pPr marL="630000">
              <a:defRPr sz="1600"/>
            </a:lvl3pPr>
            <a:lvl4pPr marL="900000">
              <a:defRPr sz="1600"/>
            </a:lvl4pPr>
            <a:lvl5pPr marL="108000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10" name="Otsikko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cap="none" baseline="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774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cap="none" baseline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182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271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>
            <a:normAutofit/>
          </a:bodyPr>
          <a:lstStyle>
            <a:lvl1pPr>
              <a:defRPr sz="1600"/>
            </a:lvl1pPr>
            <a:lvl2pPr marL="360000" defTabSz="180000"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</a:tabLst>
              <a:defRPr sz="1600"/>
            </a:lvl2pPr>
            <a:lvl3pPr marL="630000" defTabSz="180000"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</a:tabLst>
              <a:defRPr sz="1600"/>
            </a:lvl3pPr>
            <a:lvl4pPr marL="900000" defTabSz="180000"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</a:tabLst>
              <a:defRPr sz="1600"/>
            </a:lvl4pPr>
            <a:lvl5pPr marL="1170000" defTabSz="180000"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</a:tabLst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cap="none" baseline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830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18488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8218488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9388" y="6480175"/>
            <a:ext cx="720725" cy="179388"/>
          </a:xfrm>
          <a:prstGeom prst="rect">
            <a:avLst/>
          </a:prstGeom>
        </p:spPr>
        <p:txBody>
          <a:bodyPr vert="horz" wrap="none" lIns="91440" tIns="0" rIns="91440" bIns="0" rtlCol="0" anchor="ctr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0113" y="6480175"/>
            <a:ext cx="2627312" cy="179388"/>
          </a:xfrm>
          <a:prstGeom prst="rect">
            <a:avLst/>
          </a:prstGeom>
        </p:spPr>
        <p:txBody>
          <a:bodyPr vert="horz" wrap="none" lIns="91440" tIns="0" rIns="91440" bIns="0" rtlCol="0" anchor="ctr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1030" name="Kuva 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650" y="6346825"/>
            <a:ext cx="536575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Kuva 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0" y="6372225"/>
            <a:ext cx="1943100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92" r:id="rId1"/>
    <p:sldLayoutId id="2147483993" r:id="rId2"/>
    <p:sldLayoutId id="2147483994" r:id="rId3"/>
    <p:sldLayoutId id="2147483983" r:id="rId4"/>
    <p:sldLayoutId id="2147483984" r:id="rId5"/>
    <p:sldLayoutId id="2147483985" r:id="rId6"/>
    <p:sldLayoutId id="2147483986" r:id="rId7"/>
    <p:sldLayoutId id="2147483987" r:id="rId8"/>
    <p:sldLayoutId id="2147483988" r:id="rId9"/>
    <p:sldLayoutId id="2147483989" r:id="rId10"/>
    <p:sldLayoutId id="2147483990" r:id="rId11"/>
    <p:sldLayoutId id="2147483991" r:id="rId12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cap="all" spc="-1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9pPr>
    </p:titleStyle>
    <p:bodyStyle>
      <a:lvl1pPr marL="342900" indent="-342900" algn="l" defTabSz="358775" rtl="0" eaLnBrk="0" fontAlgn="base" hangingPunct="0">
        <a:spcBef>
          <a:spcPct val="20000"/>
        </a:spcBef>
        <a:spcAft>
          <a:spcPts val="600"/>
        </a:spcAft>
        <a:buFont typeface="Arial" charset="0"/>
        <a:defRPr lang="fi-FI" sz="1600" kern="1200" dirty="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358775" indent="-179388" algn="l" defTabSz="358775" rtl="0" eaLnBrk="0" fontAlgn="base" hangingPunct="0">
        <a:spcBef>
          <a:spcPts val="100"/>
        </a:spcBef>
        <a:spcAft>
          <a:spcPct val="0"/>
        </a:spcAft>
        <a:buClr>
          <a:schemeClr val="tx1"/>
        </a:buClr>
        <a:buSzPct val="100000"/>
        <a:buFont typeface="Arial" charset="0"/>
        <a:buChar char="•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628650" indent="-179388" algn="l" defTabSz="358775" rtl="0" eaLnBrk="0" fontAlgn="base" hangingPunct="0">
        <a:spcBef>
          <a:spcPts val="100"/>
        </a:spcBef>
        <a:spcAft>
          <a:spcPct val="0"/>
        </a:spcAft>
        <a:buClr>
          <a:schemeClr val="tx1"/>
        </a:buClr>
        <a:buSzPct val="100000"/>
        <a:buFont typeface="Arial" charset="0"/>
        <a:buChar char="•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898525" indent="-179388" algn="l" defTabSz="358775" rtl="0" eaLnBrk="0" fontAlgn="base" hangingPunct="0">
        <a:spcBef>
          <a:spcPts val="100"/>
        </a:spcBef>
        <a:spcAft>
          <a:spcPct val="0"/>
        </a:spcAft>
        <a:buClr>
          <a:schemeClr val="tx1"/>
        </a:buClr>
        <a:buSzPct val="100000"/>
        <a:buFont typeface="Arial" charset="0"/>
        <a:buChar char="•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169988" indent="-179388" algn="l" defTabSz="358775" rtl="0" eaLnBrk="0" fontAlgn="base" hangingPunct="0">
        <a:spcBef>
          <a:spcPts val="100"/>
        </a:spcBef>
        <a:spcAft>
          <a:spcPct val="0"/>
        </a:spcAft>
        <a:buClr>
          <a:schemeClr val="tx1"/>
        </a:buClr>
        <a:buSzPct val="100000"/>
        <a:buFont typeface="Arial" charset="0"/>
        <a:buChar char="•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lobalmusiccentre/" TargetMode="External"/><Relationship Id="rId4" Type="http://schemas.openxmlformats.org/officeDocument/2006/relationships/hyperlink" Target="https://www.facebook.com/groups/6701736411/" TargetMode="External"/><Relationship Id="rId5" Type="http://schemas.openxmlformats.org/officeDocument/2006/relationships/hyperlink" Target="https://www.facebook.com/groups/459832747382498/" TargetMode="External"/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www.facebook.com/groups/485190684903062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harto.wordpress.com/2017/11/08/sosiaalisen-median-ryhmat-yhteisot-ja-verkostot-pintaa-syvemmalta-esitys/" TargetMode="External"/><Relationship Id="rId4" Type="http://schemas.openxmlformats.org/officeDocument/2006/relationships/hyperlink" Target="http://tilastokeskus.fi/til/sutivi/index.html" TargetMode="External"/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harto.wordpress.com/2017/12/05/sosiaalisen-median-katsaus-12-2017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kirjastokaista.fi/janne-palander-kirjaston-elokuvakerhot-tuovat-ihmiset-yhteen/?autoplay" TargetMode="External"/><Relationship Id="rId3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vaski.finna.fi" TargetMode="External"/><Relationship Id="rId3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otsikko 1"/>
          <p:cNvSpPr>
            <a:spLocks noGrp="1"/>
          </p:cNvSpPr>
          <p:nvPr>
            <p:ph type="subTitle" idx="1"/>
          </p:nvPr>
        </p:nvSpPr>
        <p:spPr>
          <a:xfrm>
            <a:off x="900113" y="4221163"/>
            <a:ext cx="5400675" cy="1871662"/>
          </a:xfrm>
        </p:spPr>
        <p:txBody>
          <a:bodyPr/>
          <a:lstStyle/>
          <a:p>
            <a:pPr eaLnBrk="1" hangingPunct="1">
              <a:defRPr/>
            </a:pPr>
            <a:r>
              <a:rPr lang="fi-FI" dirty="0">
                <a:ea typeface="+mn-ea"/>
                <a:cs typeface="+mn-cs"/>
              </a:rPr>
              <a:t>6</a:t>
            </a:r>
            <a:r>
              <a:rPr lang="fi-FI" dirty="0" smtClean="0">
                <a:ea typeface="+mn-ea"/>
                <a:cs typeface="+mn-cs"/>
              </a:rPr>
              <a:t>.4. Musiikkikirjastoyhdistyksen kevätseminaari</a:t>
            </a:r>
          </a:p>
          <a:p>
            <a:pPr eaLnBrk="1" hangingPunct="1">
              <a:defRPr/>
            </a:pPr>
            <a:r>
              <a:rPr lang="fi-FI" dirty="0" smtClean="0">
                <a:ea typeface="+mn-ea"/>
                <a:cs typeface="+mn-cs"/>
              </a:rPr>
              <a:t>Päivi </a:t>
            </a:r>
            <a:r>
              <a:rPr lang="fi-FI" dirty="0" smtClean="0">
                <a:ea typeface="+mn-ea"/>
                <a:cs typeface="+mn-cs"/>
              </a:rPr>
              <a:t>Litmanen-Peitsala</a:t>
            </a:r>
            <a:endParaRPr dirty="0">
              <a:ea typeface="+mn-ea"/>
              <a:cs typeface="+mn-cs"/>
            </a:endParaRPr>
          </a:p>
        </p:txBody>
      </p:sp>
      <p:sp>
        <p:nvSpPr>
          <p:cNvPr id="3" name="Otsikko 2"/>
          <p:cNvSpPr>
            <a:spLocks noGrp="1"/>
          </p:cNvSpPr>
          <p:nvPr>
            <p:ph type="ctrTitle"/>
          </p:nvPr>
        </p:nvSpPr>
        <p:spPr>
          <a:xfrm>
            <a:off x="900113" y="228600"/>
            <a:ext cx="7559675" cy="3921125"/>
          </a:xfrm>
        </p:spPr>
        <p:txBody>
          <a:bodyPr/>
          <a:lstStyle/>
          <a:p>
            <a:pPr eaLnBrk="1" hangingPunct="1">
              <a:defRPr/>
            </a:pPr>
            <a:r>
              <a:rPr lang="fi-FI" dirty="0" smtClean="0">
                <a:ea typeface="+mj-ea"/>
                <a:cs typeface="+mj-cs"/>
              </a:rPr>
              <a:t>MUSIIKKI, Verkkokirjastot</a:t>
            </a:r>
            <a:br>
              <a:rPr lang="fi-FI" dirty="0" smtClean="0">
                <a:ea typeface="+mj-ea"/>
                <a:cs typeface="+mj-cs"/>
              </a:rPr>
            </a:br>
            <a:r>
              <a:rPr lang="fi-FI" dirty="0" smtClean="0">
                <a:ea typeface="+mj-ea"/>
                <a:cs typeface="+mj-cs"/>
              </a:rPr>
              <a:t>ja </a:t>
            </a:r>
            <a:r>
              <a:rPr lang="fi-FI" dirty="0" smtClean="0">
                <a:ea typeface="+mj-ea"/>
                <a:cs typeface="+mj-cs"/>
              </a:rPr>
              <a:t>some</a:t>
            </a:r>
            <a:r>
              <a:rPr lang="fi-FI" dirty="0" smtClean="0">
                <a:ea typeface="+mj-ea"/>
                <a:cs typeface="+mj-cs"/>
              </a:rPr>
              <a:t/>
            </a:r>
            <a:br>
              <a:rPr lang="fi-FI" dirty="0" smtClean="0">
                <a:ea typeface="+mj-ea"/>
                <a:cs typeface="+mj-cs"/>
              </a:rPr>
            </a:br>
            <a:endParaRPr lang="fi-FI" dirty="0"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Some</a:t>
            </a:r>
            <a:r>
              <a:rPr lang="fi-FI" dirty="0" smtClean="0"/>
              <a:t> </a:t>
            </a:r>
            <a:r>
              <a:rPr lang="mr-IN" dirty="0" smtClean="0"/>
              <a:t>–</a:t>
            </a:r>
            <a:r>
              <a:rPr lang="fi-FI" dirty="0" smtClean="0"/>
              <a:t> vuorovaikutteisuus</a:t>
            </a:r>
            <a:endParaRPr lang="fi-FI" dirty="0"/>
          </a:p>
        </p:txBody>
      </p:sp>
      <p:sp>
        <p:nvSpPr>
          <p:cNvPr id="8" name="Sisällön paikkamerkki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fi-FI" dirty="0" smtClean="0"/>
              <a:t>Some</a:t>
            </a:r>
            <a:r>
              <a:rPr lang="fi-FI" dirty="0" smtClean="0"/>
              <a:t> on keskustelua samanmielisten kanssa </a:t>
            </a:r>
            <a:r>
              <a:rPr lang="mr-IN" dirty="0" smtClean="0"/>
              <a:t>–</a:t>
            </a:r>
            <a:r>
              <a:rPr lang="fi-FI" dirty="0" smtClean="0"/>
              <a:t> vain itsestään puhuva jää ulos ryhmästä?</a:t>
            </a:r>
          </a:p>
          <a:p>
            <a:pPr>
              <a:buFontTx/>
              <a:buChar char="•"/>
            </a:pPr>
            <a:r>
              <a:rPr lang="fi-FI" dirty="0" smtClean="0"/>
              <a:t>Oma sivu on ilmoitustaulu jos sieltä ei jaeta eteenpäin</a:t>
            </a:r>
          </a:p>
          <a:p>
            <a:pPr>
              <a:buFontTx/>
              <a:buChar char="•"/>
            </a:pPr>
            <a:r>
              <a:rPr lang="fi-FI" dirty="0" smtClean="0"/>
              <a:t>Musiikkikirjastoilla on sisältöjä ja tietoa, joka voisi kiinnostaa muissa ryhmissä:</a:t>
            </a:r>
          </a:p>
          <a:p>
            <a:pPr lvl="2">
              <a:buFontTx/>
              <a:buChar char="•"/>
            </a:pPr>
            <a:r>
              <a:rPr lang="fi-FI" dirty="0" smtClean="0"/>
              <a:t>Musiikin ystävät  </a:t>
            </a:r>
            <a:r>
              <a:rPr lang="fi-FI" dirty="0">
                <a:hlinkClick r:id="rId2"/>
              </a:rPr>
              <a:t>https://www.facebook.com/groups/485190684903062</a:t>
            </a:r>
            <a:r>
              <a:rPr lang="fi-FI" dirty="0" smtClean="0">
                <a:hlinkClick r:id="rId2"/>
              </a:rPr>
              <a:t>/</a:t>
            </a:r>
            <a:endParaRPr lang="fi-FI" dirty="0" smtClean="0"/>
          </a:p>
          <a:p>
            <a:pPr lvl="2">
              <a:buFontTx/>
              <a:buChar char="•"/>
            </a:pPr>
            <a:r>
              <a:rPr lang="fi-FI" dirty="0" smtClean="0"/>
              <a:t>Maailman </a:t>
            </a:r>
            <a:r>
              <a:rPr lang="fi-FI" dirty="0"/>
              <a:t>musiikin keskus </a:t>
            </a:r>
            <a:r>
              <a:rPr lang="fi-FI" dirty="0">
                <a:hlinkClick r:id="rId3"/>
              </a:rPr>
              <a:t>https://www.facebook.com/globalmusiccentre</a:t>
            </a:r>
            <a:r>
              <a:rPr lang="fi-FI" dirty="0" smtClean="0">
                <a:hlinkClick r:id="rId3"/>
              </a:rPr>
              <a:t>/</a:t>
            </a:r>
            <a:endParaRPr lang="fi-FI" dirty="0" smtClean="0"/>
          </a:p>
          <a:p>
            <a:pPr lvl="2">
              <a:buFontTx/>
              <a:buChar char="•"/>
            </a:pPr>
            <a:r>
              <a:rPr lang="fi-FI" dirty="0"/>
              <a:t>Lastentarhanopettajat </a:t>
            </a:r>
            <a:r>
              <a:rPr lang="fi-FI" dirty="0">
                <a:hlinkClick r:id="rId4"/>
              </a:rPr>
              <a:t>https://www.facebook.com/groups/6701736411</a:t>
            </a:r>
            <a:r>
              <a:rPr lang="fi-FI" dirty="0" smtClean="0">
                <a:hlinkClick r:id="rId4"/>
              </a:rPr>
              <a:t>/</a:t>
            </a:r>
            <a:endParaRPr lang="fi-FI" dirty="0" smtClean="0"/>
          </a:p>
          <a:p>
            <a:pPr lvl="2">
              <a:buFontTx/>
              <a:buChar char="•"/>
            </a:pPr>
            <a:r>
              <a:rPr lang="fi-FI" dirty="0" smtClean="0"/>
              <a:t>Proge</a:t>
            </a:r>
            <a:r>
              <a:rPr lang="fi-FI" dirty="0"/>
              <a:t> </a:t>
            </a:r>
            <a:r>
              <a:rPr lang="mr-IN" dirty="0" smtClean="0"/>
              <a:t>–</a:t>
            </a:r>
            <a:r>
              <a:rPr lang="fi-FI" dirty="0" smtClean="0"/>
              <a:t> koukeroisuus </a:t>
            </a:r>
            <a:r>
              <a:rPr lang="fi-FI" dirty="0"/>
              <a:t>on kivaa </a:t>
            </a:r>
            <a:r>
              <a:rPr lang="fi-FI" dirty="0">
                <a:hlinkClick r:id="rId5"/>
              </a:rPr>
              <a:t>https://www.facebook.com/groups/459832747382498</a:t>
            </a:r>
            <a:r>
              <a:rPr lang="fi-FI" dirty="0" smtClean="0">
                <a:hlinkClick r:id="rId5"/>
              </a:rPr>
              <a:t>/</a:t>
            </a:r>
            <a:endParaRPr lang="fi-FI" dirty="0" smtClean="0"/>
          </a:p>
          <a:p>
            <a:pPr lvl="2">
              <a:buFontTx/>
              <a:buChar char="•"/>
            </a:pPr>
            <a:endParaRPr lang="fi-FI" dirty="0" smtClean="0"/>
          </a:p>
          <a:p>
            <a:pPr lvl="2">
              <a:buFontTx/>
              <a:buChar char="•"/>
            </a:pPr>
            <a:endParaRPr lang="fi-FI" dirty="0" smtClean="0"/>
          </a:p>
          <a:p>
            <a:endParaRPr lang="fi-FI" dirty="0" smtClean="0"/>
          </a:p>
          <a:p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6.4.</a:t>
            </a:r>
            <a:endParaRPr lang="en-US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Musiikkikirjastot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6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Asiaa </a:t>
            </a:r>
            <a:r>
              <a:rPr lang="fi-FI" dirty="0" smtClean="0"/>
              <a:t>somesta</a:t>
            </a:r>
            <a:r>
              <a:rPr lang="fi-FI" dirty="0" smtClean="0"/>
              <a:t> syvemmälti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fi-FI" dirty="0" smtClean="0"/>
              <a:t>Harto</a:t>
            </a:r>
            <a:r>
              <a:rPr lang="fi-FI" dirty="0" smtClean="0"/>
              <a:t> </a:t>
            </a:r>
            <a:r>
              <a:rPr lang="fi-FI" dirty="0" smtClean="0"/>
              <a:t>Pönkä</a:t>
            </a:r>
            <a:r>
              <a:rPr lang="fi-FI" dirty="0" smtClean="0"/>
              <a:t>: Sosiaalisen </a:t>
            </a:r>
            <a:r>
              <a:rPr lang="fi-FI" dirty="0"/>
              <a:t>median katsaus 12/2017 </a:t>
            </a:r>
            <a:r>
              <a:rPr lang="fi-FI" dirty="0">
                <a:hlinkClick r:id="rId2"/>
              </a:rPr>
              <a:t>https://harto.wordpress.com/2017/12/05/sosiaalisen-median-katsaus-12-2017</a:t>
            </a:r>
            <a:r>
              <a:rPr lang="fi-FI" dirty="0" smtClean="0">
                <a:hlinkClick r:id="rId2"/>
              </a:rPr>
              <a:t>/</a:t>
            </a:r>
            <a:endParaRPr lang="fi-FI" dirty="0" smtClean="0"/>
          </a:p>
          <a:p>
            <a:pPr>
              <a:buFontTx/>
              <a:buChar char="•"/>
            </a:pPr>
            <a:r>
              <a:rPr lang="fi-FI" dirty="0" smtClean="0"/>
              <a:t>Harto</a:t>
            </a:r>
            <a:r>
              <a:rPr lang="fi-FI" dirty="0" smtClean="0"/>
              <a:t> </a:t>
            </a:r>
            <a:r>
              <a:rPr lang="fi-FI" dirty="0" smtClean="0"/>
              <a:t>Pönkä</a:t>
            </a:r>
            <a:r>
              <a:rPr lang="fi-FI" dirty="0" smtClean="0"/>
              <a:t>: Sosiaalisen median ryhmät, yhteisöt </a:t>
            </a:r>
            <a:r>
              <a:rPr lang="fi-FI" dirty="0" smtClean="0"/>
              <a:t>javerkostot</a:t>
            </a:r>
            <a:r>
              <a:rPr lang="fi-FI" dirty="0" smtClean="0"/>
              <a:t> </a:t>
            </a:r>
            <a:r>
              <a:rPr lang="fi-FI" dirty="0"/>
              <a:t>pintaa syvemmältä </a:t>
            </a:r>
            <a:r>
              <a:rPr lang="fi-FI" dirty="0">
                <a:hlinkClick r:id="rId3"/>
              </a:rPr>
              <a:t>https://harto.wordpress.com/2017/11/08/sosiaalisen-median-ryhmat-yhteisot-ja-verkostot-pintaa-syvemmalta-esitys</a:t>
            </a:r>
            <a:r>
              <a:rPr lang="fi-FI" dirty="0" smtClean="0">
                <a:hlinkClick r:id="rId3"/>
              </a:rPr>
              <a:t>/</a:t>
            </a:r>
            <a:r>
              <a:rPr lang="fi-FI" dirty="0" smtClean="0"/>
              <a:t> </a:t>
            </a:r>
          </a:p>
          <a:p>
            <a:pPr>
              <a:buFontTx/>
              <a:buChar char="•"/>
            </a:pPr>
            <a:r>
              <a:rPr lang="fi-FI" dirty="0" smtClean="0"/>
              <a:t>Tilastokeskus: Väestön tieto- ja </a:t>
            </a:r>
            <a:r>
              <a:rPr lang="fi-FI" dirty="0"/>
              <a:t>viestintätekniikan käyttö 2017 </a:t>
            </a:r>
            <a:r>
              <a:rPr lang="fi-FI" dirty="0">
                <a:hlinkClick r:id="rId4"/>
              </a:rPr>
              <a:t>http://tilastokeskus.fi/til/sutivi/</a:t>
            </a:r>
            <a:r>
              <a:rPr lang="fi-FI" dirty="0" smtClean="0">
                <a:hlinkClick r:id="rId4"/>
              </a:rPr>
              <a:t>index.html</a:t>
            </a:r>
            <a:endParaRPr lang="fi-FI" dirty="0" smtClean="0"/>
          </a:p>
          <a:p>
            <a:pPr>
              <a:buFontTx/>
              <a:buChar char="•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75112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isällön paikkamerkki 4"/>
          <p:cNvSpPr>
            <a:spLocks noGrp="1"/>
          </p:cNvSpPr>
          <p:nvPr>
            <p:ph idx="4294967295"/>
          </p:nvPr>
        </p:nvSpPr>
        <p:spPr>
          <a:xfrm>
            <a:off x="0" y="1752600"/>
            <a:ext cx="8218488" cy="4373563"/>
          </a:xfrm>
        </p:spPr>
        <p:txBody>
          <a:bodyPr/>
          <a:lstStyle/>
          <a:p>
            <a:pPr marL="0" indent="0"/>
            <a:endParaRPr lang="fi-FI" dirty="0" smtClean="0"/>
          </a:p>
          <a:p>
            <a:pPr>
              <a:buFontTx/>
              <a:buChar char="•"/>
            </a:pPr>
            <a:endParaRPr lang="fi-FI" dirty="0"/>
          </a:p>
        </p:txBody>
      </p:sp>
      <p:pic>
        <p:nvPicPr>
          <p:cNvPr id="6" name="Kuva 5" descr=" Äänitteiden lainaus - maakunna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300"/>
            <a:ext cx="9144000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617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6</a:t>
            </a:r>
            <a:r>
              <a:rPr lang="en-US" dirty="0" smtClean="0"/>
              <a:t>.4</a:t>
            </a:r>
            <a:endParaRPr lang="en-US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Musiikkikirjastot</a:t>
            </a:r>
            <a:endParaRPr lang="en-US" dirty="0"/>
          </a:p>
        </p:txBody>
      </p:sp>
      <p:pic>
        <p:nvPicPr>
          <p:cNvPr id="7" name="Kuva 6" descr="spotif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" y="736600"/>
            <a:ext cx="7594600" cy="5372100"/>
          </a:xfrm>
          <a:prstGeom prst="rect">
            <a:avLst/>
          </a:prstGeom>
        </p:spPr>
      </p:pic>
      <p:pic>
        <p:nvPicPr>
          <p:cNvPr id="8" name="Kuva 7" descr="Spotify luvu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3149600"/>
            <a:ext cx="7683500" cy="558800"/>
          </a:xfrm>
          <a:prstGeom prst="rect">
            <a:avLst/>
          </a:prstGeom>
        </p:spPr>
      </p:pic>
      <p:sp>
        <p:nvSpPr>
          <p:cNvPr id="9" name="Tekstiruutu 8"/>
          <p:cNvSpPr txBox="1"/>
          <p:nvPr/>
        </p:nvSpPr>
        <p:spPr>
          <a:xfrm>
            <a:off x="755576" y="5301208"/>
            <a:ext cx="3528392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i-FI" dirty="0"/>
              <a:t>https://www.is.fi/taloussanomat/porssiuutiset/art-2000005627967.html</a:t>
            </a:r>
          </a:p>
        </p:txBody>
      </p:sp>
    </p:spTree>
    <p:extLst>
      <p:ext uri="{BB962C8B-B14F-4D97-AF65-F5344CB8AC3E}">
        <p14:creationId xmlns:p14="http://schemas.microsoft.com/office/powerpoint/2010/main" val="2752118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Mitä musiikki on meille ja kuuntelijalle?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fi-FI" dirty="0" smtClean="0"/>
              <a:t>Kokoelma </a:t>
            </a:r>
            <a:r>
              <a:rPr lang="mr-IN" dirty="0" smtClean="0"/>
              <a:t>–</a:t>
            </a:r>
            <a:r>
              <a:rPr lang="fi-FI" dirty="0" smtClean="0"/>
              <a:t> tieto </a:t>
            </a:r>
            <a:r>
              <a:rPr lang="mr-IN" dirty="0" smtClean="0"/>
              <a:t>–</a:t>
            </a:r>
            <a:r>
              <a:rPr lang="fi-FI" dirty="0" smtClean="0"/>
              <a:t> tapahtuma</a:t>
            </a:r>
          </a:p>
          <a:p>
            <a:pPr>
              <a:buFontTx/>
              <a:buChar char="•"/>
            </a:pPr>
            <a:r>
              <a:rPr lang="fi-FI" dirty="0" smtClean="0"/>
              <a:t>Mitä me haluamme toiminnaltamme: kokoelman karttumista, tiedon syvyyttä, hyviä tilastoja</a:t>
            </a:r>
          </a:p>
          <a:p>
            <a:pPr marL="0" indent="0"/>
            <a:endParaRPr lang="fi-FI" dirty="0" smtClean="0"/>
          </a:p>
          <a:p>
            <a:pPr>
              <a:buFontTx/>
              <a:buChar char="•"/>
            </a:pPr>
            <a:r>
              <a:rPr lang="fi-FI" dirty="0" smtClean="0"/>
              <a:t>Tunne </a:t>
            </a:r>
            <a:r>
              <a:rPr lang="mr-IN" dirty="0" smtClean="0"/>
              <a:t>–</a:t>
            </a:r>
            <a:r>
              <a:rPr lang="fi-FI" dirty="0" smtClean="0"/>
              <a:t> mielihyvä </a:t>
            </a:r>
            <a:r>
              <a:rPr lang="mr-IN" dirty="0" smtClean="0"/>
              <a:t>–</a:t>
            </a:r>
            <a:r>
              <a:rPr lang="fi-FI" dirty="0" smtClean="0"/>
              <a:t> yhteisö</a:t>
            </a:r>
          </a:p>
          <a:p>
            <a:pPr>
              <a:buFontTx/>
              <a:buChar char="•"/>
            </a:pPr>
            <a:r>
              <a:rPr lang="fi-FI" dirty="0" smtClean="0"/>
              <a:t>Mitä musiikin käyttäjä haluaa: tiettyä tunnelmaa, tietoa versioista ja historiasta, yhteisöön kuulumisen esittämistä musiikkivalinnan kautta, mitä</a:t>
            </a:r>
            <a:r>
              <a:rPr lang="mr-IN" dirty="0" smtClean="0"/>
              <a:t>…</a:t>
            </a:r>
            <a:endParaRPr lang="fi-FI" dirty="0" smtClean="0"/>
          </a:p>
          <a:p>
            <a:pPr marL="0" indent="0"/>
            <a:endParaRPr lang="fi-FI" dirty="0"/>
          </a:p>
          <a:p>
            <a:pPr>
              <a:buFontTx/>
              <a:buChar char="•"/>
            </a:pPr>
            <a:r>
              <a:rPr lang="fi-FI" dirty="0" smtClean="0"/>
              <a:t>Mitä tiedämme musiikin käyttötilanteista? Toimivatko lainaajat toisin kuin verkkomusiikin käyttäjät?</a:t>
            </a:r>
          </a:p>
          <a:p>
            <a:pPr>
              <a:buFontTx/>
              <a:buChar char="•"/>
            </a:pPr>
            <a:endParaRPr lang="fi-FI" dirty="0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6</a:t>
            </a:r>
            <a:r>
              <a:rPr lang="en-US" dirty="0" smtClean="0"/>
              <a:t>.4.</a:t>
            </a:r>
            <a:endParaRPr lang="en-US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Musiikkikirjastot</a:t>
            </a:r>
            <a:endParaRPr lang="en-US" dirty="0"/>
          </a:p>
        </p:txBody>
      </p:sp>
      <p:pic>
        <p:nvPicPr>
          <p:cNvPr id="11" name="Sisällön paikkamerkki 10" descr="kymppi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52" r="1645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89452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Musiikin käyttöyhteys ja yhteisöllisyys mukana markkinoinnissa?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fi-FI" dirty="0" smtClean="0"/>
              <a:t>Tunne </a:t>
            </a:r>
            <a:r>
              <a:rPr lang="mr-IN" dirty="0" smtClean="0"/>
              <a:t>–</a:t>
            </a:r>
            <a:r>
              <a:rPr lang="fi-FI" dirty="0" smtClean="0"/>
              <a:t> ikääntyneille järjestettävät tapahtumat </a:t>
            </a:r>
            <a:r>
              <a:rPr lang="mr-IN" dirty="0" smtClean="0"/>
              <a:t>–</a:t>
            </a:r>
            <a:r>
              <a:rPr lang="fi-FI" dirty="0" smtClean="0"/>
              <a:t> </a:t>
            </a:r>
            <a:r>
              <a:rPr lang="fi-FI" dirty="0" smtClean="0"/>
              <a:t>Finna.fi</a:t>
            </a:r>
            <a:r>
              <a:rPr lang="fi-FI" dirty="0" smtClean="0"/>
              <a:t> ja vaikkapa </a:t>
            </a:r>
            <a:r>
              <a:rPr lang="fi-FI" dirty="0" smtClean="0"/>
              <a:t>Kavin</a:t>
            </a:r>
            <a:r>
              <a:rPr lang="fi-FI" dirty="0" smtClean="0"/>
              <a:t> kokoelma</a:t>
            </a:r>
          </a:p>
          <a:p>
            <a:pPr>
              <a:buFontTx/>
              <a:buChar char="•"/>
            </a:pPr>
            <a:r>
              <a:rPr lang="fi-FI" dirty="0" smtClean="0"/>
              <a:t>Mielihyvä </a:t>
            </a:r>
            <a:r>
              <a:rPr lang="mr-IN" dirty="0" smtClean="0"/>
              <a:t>–</a:t>
            </a:r>
            <a:r>
              <a:rPr lang="fi-FI" dirty="0" smtClean="0"/>
              <a:t> esiintymistilaisuudet, </a:t>
            </a:r>
            <a:r>
              <a:rPr lang="fi-FI" dirty="0" smtClean="0"/>
              <a:t>teemoittaisen</a:t>
            </a:r>
            <a:r>
              <a:rPr lang="fi-FI" dirty="0" smtClean="0"/>
              <a:t> tiedon lisääntyminen</a:t>
            </a:r>
          </a:p>
          <a:p>
            <a:pPr>
              <a:buFontTx/>
              <a:buChar char="•"/>
            </a:pPr>
            <a:r>
              <a:rPr lang="fi-FI" dirty="0" smtClean="0"/>
              <a:t>Yhteisö </a:t>
            </a:r>
            <a:r>
              <a:rPr lang="mr-IN" dirty="0" smtClean="0"/>
              <a:t>–</a:t>
            </a:r>
            <a:r>
              <a:rPr lang="fi-FI" dirty="0" smtClean="0"/>
              <a:t> kohderyhmittäiset tapahtumat vrt. </a:t>
            </a:r>
            <a:r>
              <a:rPr lang="fi-FI" dirty="0"/>
              <a:t>Babykino </a:t>
            </a:r>
            <a:r>
              <a:rPr lang="fi-FI" dirty="0">
                <a:hlinkClick r:id="rId2"/>
              </a:rPr>
              <a:t>http://www.kirjastokaista.fi/janne-palander-kirjaston-elokuvakerhot-tuovat-ihmiset-yhteen/?</a:t>
            </a:r>
            <a:r>
              <a:rPr lang="fi-FI" dirty="0" smtClean="0">
                <a:hlinkClick r:id="rId2"/>
              </a:rPr>
              <a:t>autoplay</a:t>
            </a:r>
            <a:endParaRPr lang="fi-FI" dirty="0" smtClean="0"/>
          </a:p>
          <a:p>
            <a:pPr>
              <a:buFontTx/>
              <a:buChar char="•"/>
            </a:pPr>
            <a:r>
              <a:rPr lang="fi-FI" dirty="0" smtClean="0"/>
              <a:t>Voisiko olla satutuntien sijaan lastenmusiikin hetkiä?</a:t>
            </a:r>
          </a:p>
          <a:p>
            <a:pPr>
              <a:buFontTx/>
              <a:buChar char="•"/>
            </a:pPr>
            <a:r>
              <a:rPr lang="fi-FI" dirty="0" smtClean="0"/>
              <a:t>Entäpä konserttien seuraaminen kirjastossa: Metropolitan, </a:t>
            </a:r>
            <a:r>
              <a:rPr lang="fi-FI" dirty="0" smtClean="0"/>
              <a:t>Metso-live</a:t>
            </a:r>
            <a:r>
              <a:rPr lang="fi-FI" dirty="0" smtClean="0"/>
              <a:t> tai jopa kaupalliset </a:t>
            </a:r>
            <a:r>
              <a:rPr lang="fi-FI" dirty="0" smtClean="0"/>
              <a:t>netti-tv-esitykset</a:t>
            </a:r>
            <a:r>
              <a:rPr lang="fi-FI" dirty="0" smtClean="0"/>
              <a:t> vrt. Tikkurila</a:t>
            </a:r>
          </a:p>
          <a:p>
            <a:pPr>
              <a:buFontTx/>
              <a:buChar char="•"/>
            </a:pPr>
            <a:endParaRPr lang="fi-FI" dirty="0"/>
          </a:p>
        </p:txBody>
      </p:sp>
      <p:pic>
        <p:nvPicPr>
          <p:cNvPr id="7" name="Sisällön paikkamerkki 6" descr="lapsi Finna.jp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06" b="10606"/>
          <a:stretch>
            <a:fillRect/>
          </a:stretch>
        </p:blipFill>
        <p:spPr/>
      </p:pic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6.4.</a:t>
            </a:r>
            <a:endParaRPr lang="en-US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Musiikkikirjastot</a:t>
            </a:r>
            <a:endParaRPr lang="en-US" dirty="0"/>
          </a:p>
        </p:txBody>
      </p:sp>
      <p:sp>
        <p:nvSpPr>
          <p:cNvPr id="8" name="Tekstiruutu 7"/>
          <p:cNvSpPr txBox="1"/>
          <p:nvPr/>
        </p:nvSpPr>
        <p:spPr>
          <a:xfrm>
            <a:off x="6444208" y="602128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Kuva: </a:t>
            </a:r>
            <a:r>
              <a:rPr lang="fi-FI" dirty="0" smtClean="0"/>
              <a:t>Finna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21346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6.4.</a:t>
            </a:r>
            <a:endParaRPr lang="en-US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Musiikkikirjastot</a:t>
            </a:r>
            <a:endParaRPr lang="en-US" dirty="0"/>
          </a:p>
        </p:txBody>
      </p:sp>
      <p:pic>
        <p:nvPicPr>
          <p:cNvPr id="9" name="Kuva 8" descr="Verkkokäynnit suhteutettuna asukuaslukuu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300"/>
            <a:ext cx="9144000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751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6.4.</a:t>
            </a:r>
            <a:endParaRPr lang="en-US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Musiikkikirjastot</a:t>
            </a:r>
            <a:endParaRPr lang="en-US" dirty="0"/>
          </a:p>
        </p:txBody>
      </p:sp>
      <p:pic>
        <p:nvPicPr>
          <p:cNvPr id="4" name="Kuva 3" descr="pakkauk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84300"/>
            <a:ext cx="8750300" cy="4089400"/>
          </a:xfrm>
          <a:prstGeom prst="rect">
            <a:avLst/>
          </a:prstGeom>
        </p:spPr>
      </p:pic>
      <p:sp>
        <p:nvSpPr>
          <p:cNvPr id="6" name="Tekstiruutu 5"/>
          <p:cNvSpPr txBox="1"/>
          <p:nvPr/>
        </p:nvSpPr>
        <p:spPr>
          <a:xfrm>
            <a:off x="611560" y="6021288"/>
            <a:ext cx="3375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https://yle.fi/uutiset/3-10114682</a:t>
            </a:r>
          </a:p>
        </p:txBody>
      </p:sp>
    </p:spTree>
    <p:extLst>
      <p:ext uri="{BB962C8B-B14F-4D97-AF65-F5344CB8AC3E}">
        <p14:creationId xmlns:p14="http://schemas.microsoft.com/office/powerpoint/2010/main" val="2564818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4 sekuntia verkkokirjaston etusivulla</a:t>
            </a:r>
            <a:br>
              <a:rPr lang="fi-FI" dirty="0" smtClean="0"/>
            </a:b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fi-FI" dirty="0" smtClean="0"/>
              <a:t>Etsin teosta</a:t>
            </a:r>
          </a:p>
          <a:p>
            <a:pPr>
              <a:buFontTx/>
              <a:buChar char="•"/>
            </a:pPr>
            <a:r>
              <a:rPr lang="fi-FI" dirty="0" smtClean="0"/>
              <a:t>Etsin aukioloaikaa</a:t>
            </a:r>
          </a:p>
          <a:p>
            <a:pPr>
              <a:buFontTx/>
              <a:buChar char="•"/>
            </a:pPr>
            <a:r>
              <a:rPr lang="fi-FI" dirty="0" smtClean="0"/>
              <a:t>Siinäpä yli 50% kirjaston sivuilla tehtävästä?</a:t>
            </a:r>
          </a:p>
          <a:p>
            <a:pPr>
              <a:buFontTx/>
              <a:buChar char="•"/>
            </a:pPr>
            <a:r>
              <a:rPr lang="fi-FI" dirty="0" smtClean="0"/>
              <a:t>Mitä sen jälkeen?</a:t>
            </a:r>
          </a:p>
          <a:p>
            <a:pPr>
              <a:buFontTx/>
              <a:buChar char="•"/>
            </a:pPr>
            <a:endParaRPr lang="fi-FI" dirty="0"/>
          </a:p>
          <a:p>
            <a:pPr>
              <a:buFontTx/>
              <a:buChar char="•"/>
            </a:pPr>
            <a:r>
              <a:rPr lang="fi-FI" dirty="0" smtClean="0"/>
              <a:t>Minne on piilotettu tieto musiikista?</a:t>
            </a:r>
          </a:p>
          <a:p>
            <a:pPr>
              <a:buFontTx/>
              <a:buChar char="•"/>
            </a:pPr>
            <a:r>
              <a:rPr lang="fi-FI" dirty="0" smtClean="0"/>
              <a:t>Minne on piilotettu musiikkitapahtuman tieto?</a:t>
            </a:r>
          </a:p>
          <a:p>
            <a:pPr>
              <a:buFontTx/>
              <a:buChar char="•"/>
            </a:pPr>
            <a:r>
              <a:rPr lang="fi-FI" dirty="0"/>
              <a:t>Katsotaanpa Vaskia </a:t>
            </a:r>
            <a:r>
              <a:rPr lang="fi-FI" dirty="0">
                <a:hlinkClick r:id="rId2"/>
              </a:rPr>
              <a:t>https://</a:t>
            </a:r>
            <a:r>
              <a:rPr lang="fi-FI" dirty="0" smtClean="0">
                <a:hlinkClick r:id="rId2"/>
              </a:rPr>
              <a:t>vaski.finna.fi</a:t>
            </a:r>
            <a:r>
              <a:rPr lang="fi-FI" dirty="0"/>
              <a:t> </a:t>
            </a:r>
            <a:r>
              <a:rPr lang="fi-FI" dirty="0" smtClean="0"/>
              <a:t> - ai, ei nuorille ja lapsille olekaan musiikkia?</a:t>
            </a:r>
            <a:endParaRPr lang="fi-FI" dirty="0"/>
          </a:p>
        </p:txBody>
      </p:sp>
      <p:pic>
        <p:nvPicPr>
          <p:cNvPr id="8" name="Sisällön paikkamerkki 7" descr="Vaski.pn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1" r="4031"/>
          <a:stretch>
            <a:fillRect/>
          </a:stretch>
        </p:blipFill>
        <p:spPr/>
      </p:pic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6.4.</a:t>
            </a:r>
            <a:endParaRPr lang="en-US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Musiikkikirjastot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473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Voiko musiikkia vinkata muualla kuin musiikin lokerossa </a:t>
            </a:r>
            <a:r>
              <a:rPr lang="mr-IN" dirty="0" smtClean="0"/>
              <a:t>–</a:t>
            </a:r>
            <a:r>
              <a:rPr lang="fi-FI" dirty="0" smtClean="0"/>
              <a:t> haaste!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fi-FI" dirty="0" smtClean="0"/>
              <a:t>Jos on kohderyhmäkohtaisia sivuja </a:t>
            </a:r>
            <a:r>
              <a:rPr lang="mr-IN" dirty="0" smtClean="0"/>
              <a:t>–</a:t>
            </a:r>
            <a:r>
              <a:rPr lang="fi-FI" dirty="0" smtClean="0"/>
              <a:t> on myös musiikkivinkkejä kohderyhmille</a:t>
            </a:r>
          </a:p>
          <a:p>
            <a:pPr>
              <a:buFontTx/>
              <a:buChar char="•"/>
            </a:pPr>
            <a:r>
              <a:rPr lang="fi-FI" dirty="0" smtClean="0"/>
              <a:t>Jos on tiedonhakusivuja </a:t>
            </a:r>
            <a:r>
              <a:rPr lang="mr-IN" dirty="0" smtClean="0"/>
              <a:t>–</a:t>
            </a:r>
            <a:r>
              <a:rPr lang="fi-FI" dirty="0" smtClean="0"/>
              <a:t> on myös musiikin tiedonhaun lähteitä</a:t>
            </a:r>
          </a:p>
          <a:p>
            <a:pPr>
              <a:buFontTx/>
              <a:buChar char="•"/>
            </a:pPr>
            <a:r>
              <a:rPr lang="fi-FI" dirty="0" smtClean="0"/>
              <a:t>Jos on kirjaston </a:t>
            </a:r>
            <a:r>
              <a:rPr lang="fi-FI" dirty="0" smtClean="0"/>
              <a:t>some</a:t>
            </a:r>
            <a:r>
              <a:rPr lang="fi-FI" dirty="0" smtClean="0"/>
              <a:t> </a:t>
            </a:r>
            <a:r>
              <a:rPr lang="mr-IN" dirty="0" smtClean="0"/>
              <a:t>–</a:t>
            </a:r>
            <a:r>
              <a:rPr lang="fi-FI" dirty="0" smtClean="0"/>
              <a:t> onko myös kirjaston musiikista </a:t>
            </a:r>
            <a:r>
              <a:rPr lang="fi-FI" dirty="0" smtClean="0"/>
              <a:t>someen</a:t>
            </a:r>
            <a:r>
              <a:rPr lang="fi-FI" dirty="0" smtClean="0"/>
              <a:t> sisältöä tuottavia ylläpitäjiä?</a:t>
            </a:r>
          </a:p>
          <a:p>
            <a:pPr>
              <a:buFontTx/>
              <a:buChar char="•"/>
            </a:pPr>
            <a:endParaRPr lang="fi-FI" dirty="0"/>
          </a:p>
          <a:p>
            <a:pPr>
              <a:buFontTx/>
              <a:buChar char="•"/>
            </a:pPr>
            <a:r>
              <a:rPr lang="fi-FI" dirty="0" smtClean="0"/>
              <a:t>Onko musiikin uutisiin liittyvää reagointia tai vinkkauksia, jotka liittyvät mediassa esillä </a:t>
            </a:r>
            <a:r>
              <a:rPr lang="fi-FI" smtClean="0"/>
              <a:t>oleviin </a:t>
            </a:r>
            <a:r>
              <a:rPr lang="fi-FI" smtClean="0"/>
              <a:t>asioihin?</a:t>
            </a:r>
            <a:endParaRPr lang="fi-FI" dirty="0"/>
          </a:p>
        </p:txBody>
      </p:sp>
      <p:pic>
        <p:nvPicPr>
          <p:cNvPr id="7" name="Sisällön paikkamerkki 6" descr="lasten vinkit.pn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" r="803"/>
          <a:stretch>
            <a:fillRect/>
          </a:stretch>
        </p:blipFill>
        <p:spPr/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6.4.</a:t>
            </a:r>
            <a:endParaRPr lang="en-US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Musiikkikirjastot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7844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irjastotfi_ppt">
  <a:themeElements>
    <a:clrScheme name="Kifi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FF6500"/>
      </a:accent1>
      <a:accent2>
        <a:srgbClr val="32CABD"/>
      </a:accent2>
      <a:accent3>
        <a:srgbClr val="B1C100"/>
      </a:accent3>
      <a:accent4>
        <a:srgbClr val="B9396A"/>
      </a:accent4>
      <a:accent5>
        <a:srgbClr val="FBE423"/>
      </a:accent5>
      <a:accent6>
        <a:srgbClr val="000000"/>
      </a:accent6>
      <a:hlink>
        <a:srgbClr val="E14300"/>
      </a:hlink>
      <a:folHlink>
        <a:srgbClr val="E14300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kirjastotfi_ppt</Template>
  <TotalTime>9918</TotalTime>
  <Words>495</Words>
  <Application>Microsoft Macintosh PowerPoint</Application>
  <PresentationFormat>Näytössä katseltava diaesitys (4:3)</PresentationFormat>
  <Paragraphs>65</Paragraphs>
  <Slides>11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2" baseType="lpstr">
      <vt:lpstr>kirjastotfi_ppt</vt:lpstr>
      <vt:lpstr>MUSIIKKI, Verkkokirjastot ja some </vt:lpstr>
      <vt:lpstr>PowerPoint-esitys</vt:lpstr>
      <vt:lpstr>PowerPoint-esitys</vt:lpstr>
      <vt:lpstr>Mitä musiikki on meille ja kuuntelijalle?</vt:lpstr>
      <vt:lpstr>Musiikin käyttöyhteys ja yhteisöllisyys mukana markkinoinnissa?</vt:lpstr>
      <vt:lpstr>PowerPoint-esitys</vt:lpstr>
      <vt:lpstr>PowerPoint-esitys</vt:lpstr>
      <vt:lpstr>4 sekuntia verkkokirjaston etusivulla </vt:lpstr>
      <vt:lpstr>Voiko musiikkia vinkata muualla kuin musiikin lokerossa – haaste!</vt:lpstr>
      <vt:lpstr>Some – vuorovaikutteisuus</vt:lpstr>
      <vt:lpstr>Asiaa somesta syvemmälti</vt:lpstr>
    </vt:vector>
  </TitlesOfParts>
  <Company>helsingin kaupunginkirjasto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ho</dc:creator>
  <cp:lastModifiedBy>Päivi Litmanen - Peitsala</cp:lastModifiedBy>
  <cp:revision>49</cp:revision>
  <dcterms:created xsi:type="dcterms:W3CDTF">2017-04-05T12:59:09Z</dcterms:created>
  <dcterms:modified xsi:type="dcterms:W3CDTF">2018-04-05T07:20:27Z</dcterms:modified>
</cp:coreProperties>
</file>