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3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427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101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233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2240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085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611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605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409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485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303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886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72317-AC74-49BF-BB3A-756261D39F0E}" type="datetimeFigureOut">
              <a:rPr lang="fi-FI" smtClean="0"/>
              <a:t>5.4.2018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6BAD3-E8CC-4883-B353-7177933BE6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7981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wi.fi/pages/viewpage.action?pageId=7521602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into.fi/ysa/fi/" TargetMode="External"/><Relationship Id="rId2" Type="http://schemas.openxmlformats.org/officeDocument/2006/relationships/hyperlink" Target="https://finto.fi/seko/f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hdotus.finto.fi/" TargetMode="External"/><Relationship Id="rId2" Type="http://schemas.openxmlformats.org/officeDocument/2006/relationships/hyperlink" Target="https://www.kiwi.fi/pages/viewpage.action?pageId=9175131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iwi.fi/pages/viewpage.action?pageId=50168320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842554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accent6">
                    <a:lumMod val="50000"/>
                  </a:schemeClr>
                </a:solidFill>
              </a:rPr>
              <a:t>Musiikin metatiedon asiantuntijaryhmä Muusa </a:t>
            </a:r>
            <a:r>
              <a:rPr lang="fi-FI" dirty="0" smtClean="0">
                <a:solidFill>
                  <a:schemeClr val="accent6">
                    <a:lumMod val="50000"/>
                  </a:schemeClr>
                </a:solidFill>
              </a:rPr>
              <a:t>esittäytyy</a:t>
            </a:r>
            <a:endParaRPr lang="fi-FI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4637818"/>
            <a:ext cx="6858000" cy="1655762"/>
          </a:xfrm>
        </p:spPr>
        <p:txBody>
          <a:bodyPr/>
          <a:lstStyle/>
          <a:p>
            <a:r>
              <a:rPr lang="fi-FI" dirty="0" smtClean="0"/>
              <a:t>Ilona Heinonen</a:t>
            </a:r>
          </a:p>
          <a:p>
            <a:r>
              <a:rPr lang="fi-FI" dirty="0" smtClean="0"/>
              <a:t>6.4.2018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012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82180" y="1686187"/>
            <a:ext cx="7130642" cy="466694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fi-FI" dirty="0" smtClean="0">
                <a:latin typeface="+mj-lt"/>
              </a:rPr>
              <a:t>Musiikin kuvailun ja sisällönkuvailun kysymyksiin erikoistunut työryhmä, tehtäviin kuuluu myös metatietovaranto </a:t>
            </a:r>
            <a:r>
              <a:rPr lang="fi-FI" dirty="0" err="1">
                <a:latin typeface="+mj-lt"/>
              </a:rPr>
              <a:t>Melindan</a:t>
            </a:r>
            <a:r>
              <a:rPr lang="fi-FI" dirty="0">
                <a:latin typeface="+mj-lt"/>
              </a:rPr>
              <a:t> musiikkiaineiston kuvailun </a:t>
            </a:r>
            <a:r>
              <a:rPr lang="fi-FI" dirty="0" smtClean="0">
                <a:latin typeface="+mj-lt"/>
              </a:rPr>
              <a:t>ohjeistus</a:t>
            </a:r>
            <a:endParaRPr lang="fi-FI" dirty="0">
              <a:latin typeface="+mj-lt"/>
            </a:endParaRPr>
          </a:p>
          <a:p>
            <a:pPr>
              <a:spcAft>
                <a:spcPts val="1200"/>
              </a:spcAft>
            </a:pPr>
            <a:r>
              <a:rPr lang="fi-FI" dirty="0" smtClean="0">
                <a:latin typeface="+mj-lt"/>
              </a:rPr>
              <a:t>Muusa </a:t>
            </a:r>
            <a:r>
              <a:rPr lang="fi-FI" dirty="0">
                <a:latin typeface="+mj-lt"/>
              </a:rPr>
              <a:t>aloitti toimintansa vuoden 2018 </a:t>
            </a:r>
            <a:r>
              <a:rPr lang="fi-FI" dirty="0" smtClean="0">
                <a:latin typeface="+mj-lt"/>
              </a:rPr>
              <a:t>alusta</a:t>
            </a:r>
            <a:r>
              <a:rPr lang="fi-FI" dirty="0">
                <a:latin typeface="+mj-lt"/>
              </a:rPr>
              <a:t>, kun vanhat musiikkityöryhmät Luumu ja </a:t>
            </a:r>
            <a:r>
              <a:rPr lang="fi-FI" dirty="0" err="1">
                <a:latin typeface="+mj-lt"/>
              </a:rPr>
              <a:t>MusaMelinda</a:t>
            </a:r>
            <a:r>
              <a:rPr lang="fi-FI" dirty="0">
                <a:latin typeface="+mj-lt"/>
              </a:rPr>
              <a:t> </a:t>
            </a:r>
            <a:r>
              <a:rPr lang="fi-FI" dirty="0" smtClean="0">
                <a:latin typeface="+mj-lt"/>
              </a:rPr>
              <a:t>sulautettiin yhteen</a:t>
            </a:r>
          </a:p>
        </p:txBody>
      </p:sp>
    </p:spTree>
    <p:extLst>
      <p:ext uri="{BB962C8B-B14F-4D97-AF65-F5344CB8AC3E}">
        <p14:creationId xmlns:p14="http://schemas.microsoft.com/office/powerpoint/2010/main" val="35537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38231" y="1386756"/>
            <a:ext cx="7902430" cy="50476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sz="2400" dirty="0" smtClean="0">
                <a:latin typeface="+mj-lt"/>
              </a:rPr>
              <a:t>Ilkka Haataja, Taideyliopiston </a:t>
            </a:r>
            <a:r>
              <a:rPr lang="fi-FI" sz="2400" dirty="0">
                <a:latin typeface="+mj-lt"/>
              </a:rPr>
              <a:t>Sibelius-Akatemian </a:t>
            </a:r>
            <a:r>
              <a:rPr lang="fi-FI" sz="2400" dirty="0" smtClean="0">
                <a:latin typeface="+mj-lt"/>
              </a:rPr>
              <a:t>kirjasto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sz="2400" dirty="0" smtClean="0">
                <a:latin typeface="+mj-lt"/>
              </a:rPr>
              <a:t>Ilona Heinonen, Tampereen </a:t>
            </a:r>
            <a:r>
              <a:rPr lang="fi-FI" sz="2400" dirty="0">
                <a:latin typeface="+mj-lt"/>
              </a:rPr>
              <a:t>kaupunginkirjasto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sz="2400" dirty="0">
                <a:latin typeface="+mj-lt"/>
              </a:rPr>
              <a:t>Ulla </a:t>
            </a:r>
            <a:r>
              <a:rPr lang="fi-FI" sz="2400" dirty="0" smtClean="0">
                <a:latin typeface="+mj-lt"/>
              </a:rPr>
              <a:t>Ikäheimo, Kansalliskirjasto</a:t>
            </a:r>
            <a:r>
              <a:rPr lang="fi-FI" sz="2400" dirty="0">
                <a:latin typeface="+mj-lt"/>
              </a:rPr>
              <a:t>, </a:t>
            </a:r>
            <a:r>
              <a:rPr lang="fi-FI" sz="2400" dirty="0" smtClean="0">
                <a:latin typeface="+mj-lt"/>
              </a:rPr>
              <a:t>Kirjastoverkkopalvelut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sz="2400" dirty="0" smtClean="0">
                <a:latin typeface="+mj-lt"/>
              </a:rPr>
              <a:t>Tapani Lehtonen, Jyväskylän </a:t>
            </a:r>
            <a:r>
              <a:rPr lang="fi-FI" sz="2400" dirty="0">
                <a:latin typeface="+mj-lt"/>
              </a:rPr>
              <a:t>ammattikorkeakoulun kirjasto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sz="2400" dirty="0">
                <a:latin typeface="+mj-lt"/>
              </a:rPr>
              <a:t>Anu </a:t>
            </a:r>
            <a:r>
              <a:rPr lang="fi-FI" sz="2400" dirty="0" smtClean="0">
                <a:latin typeface="+mj-lt"/>
              </a:rPr>
              <a:t>Sormunen, Jyväskylän kaupunginkirjasto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sz="2400" dirty="0" err="1" smtClean="0">
                <a:latin typeface="+mj-lt"/>
              </a:rPr>
              <a:t>Katerina</a:t>
            </a:r>
            <a:r>
              <a:rPr lang="fi-FI" sz="2400" dirty="0" smtClean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Sornova</a:t>
            </a:r>
            <a:r>
              <a:rPr lang="fi-FI" sz="2400" dirty="0">
                <a:latin typeface="+mj-lt"/>
              </a:rPr>
              <a:t> (</a:t>
            </a:r>
            <a:r>
              <a:rPr lang="fi-FI" sz="2400" dirty="0" smtClean="0">
                <a:latin typeface="+mj-lt"/>
              </a:rPr>
              <a:t>sihteeri), Kansalliskirjasto </a:t>
            </a:r>
            <a:r>
              <a:rPr lang="fi-FI" sz="2400" dirty="0">
                <a:latin typeface="+mj-lt"/>
              </a:rPr>
              <a:t>/ </a:t>
            </a:r>
            <a:r>
              <a:rPr lang="fi-FI" sz="2400" dirty="0" smtClean="0">
                <a:latin typeface="+mj-lt"/>
              </a:rPr>
              <a:t>Tutkimuskirjasto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sz="2400" dirty="0" smtClean="0">
                <a:latin typeface="+mj-lt"/>
              </a:rPr>
              <a:t>Jaakko </a:t>
            </a:r>
            <a:r>
              <a:rPr lang="fi-FI" sz="2400" dirty="0">
                <a:latin typeface="+mj-lt"/>
              </a:rPr>
              <a:t>Tuohiniemi (puheenjohtaja</a:t>
            </a:r>
            <a:r>
              <a:rPr lang="fi-FI" sz="2400" dirty="0" smtClean="0">
                <a:latin typeface="+mj-lt"/>
              </a:rPr>
              <a:t>), Helsingin </a:t>
            </a:r>
            <a:r>
              <a:rPr lang="fi-FI" sz="2400" dirty="0">
                <a:latin typeface="+mj-lt"/>
              </a:rPr>
              <a:t>yliopiston </a:t>
            </a:r>
            <a:r>
              <a:rPr lang="fi-FI" sz="2400" dirty="0" smtClean="0">
                <a:latin typeface="+mj-lt"/>
              </a:rPr>
              <a:t>kirjasto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sz="2400" dirty="0" smtClean="0">
                <a:latin typeface="+mj-lt"/>
              </a:rPr>
              <a:t>Tommi Viitamies, Helsingin kaupunginkirjasto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sz="2400" b="1" dirty="0" smtClean="0">
                <a:latin typeface="+mj-lt"/>
              </a:rPr>
              <a:t>Asiantuntijajäsenet</a:t>
            </a:r>
            <a:r>
              <a:rPr lang="fi-FI" sz="2400" b="1" dirty="0">
                <a:latin typeface="+mj-lt"/>
              </a:rPr>
              <a:t>:</a:t>
            </a:r>
            <a:r>
              <a:rPr lang="fi-FI" sz="2400" dirty="0">
                <a:latin typeface="+mj-lt"/>
              </a:rPr>
              <a:t/>
            </a:r>
            <a:br>
              <a:rPr lang="fi-FI" sz="2400" dirty="0">
                <a:latin typeface="+mj-lt"/>
              </a:rPr>
            </a:br>
            <a:r>
              <a:rPr lang="fi-FI" sz="2400" dirty="0" smtClean="0">
                <a:latin typeface="+mj-lt"/>
              </a:rPr>
              <a:t>Jaska Järvilehto, Helsingin </a:t>
            </a:r>
            <a:r>
              <a:rPr lang="fi-FI" sz="2400" dirty="0">
                <a:latin typeface="+mj-lt"/>
              </a:rPr>
              <a:t>Konservatorion kirjasto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sz="2400" dirty="0">
                <a:latin typeface="+mj-lt"/>
              </a:rPr>
              <a:t>Aki </a:t>
            </a:r>
            <a:r>
              <a:rPr lang="fi-FI" sz="2400" dirty="0" smtClean="0">
                <a:latin typeface="+mj-lt"/>
              </a:rPr>
              <a:t>Kangas, Yle </a:t>
            </a:r>
            <a:r>
              <a:rPr lang="fi-FI" sz="2400" dirty="0">
                <a:latin typeface="+mj-lt"/>
              </a:rPr>
              <a:t>Arkisto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sz="2400" dirty="0">
                <a:latin typeface="+mj-lt"/>
              </a:rPr>
              <a:t>Johanna </a:t>
            </a:r>
            <a:r>
              <a:rPr lang="fi-FI" sz="2400" dirty="0" smtClean="0">
                <a:latin typeface="+mj-lt"/>
              </a:rPr>
              <a:t>Parviainen, BTJ</a:t>
            </a:r>
            <a:endParaRPr lang="fi-FI" sz="2400" dirty="0">
              <a:latin typeface="+mj-lt"/>
            </a:endParaRPr>
          </a:p>
        </p:txBody>
      </p:sp>
      <p:sp>
        <p:nvSpPr>
          <p:cNvPr id="4" name="Otsikko 1"/>
          <p:cNvSpPr>
            <a:spLocks noGrp="1"/>
          </p:cNvSpPr>
          <p:nvPr>
            <p:ph type="title"/>
          </p:nvPr>
        </p:nvSpPr>
        <p:spPr>
          <a:xfrm>
            <a:off x="628650" y="37731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fi-FI" sz="2800" b="1" dirty="0"/>
              <a:t>Jäsenet </a:t>
            </a:r>
            <a:r>
              <a:rPr lang="fi-FI" sz="2800" b="1" dirty="0" smtClean="0"/>
              <a:t>2018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96199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fi-FI" sz="2800" b="1" dirty="0" smtClean="0"/>
              <a:t>Toiminnan painopisteet 2018</a:t>
            </a:r>
            <a:endParaRPr lang="fi-FI" sz="28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985706" y="1596505"/>
            <a:ext cx="7172587" cy="453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 smtClean="0">
                <a:latin typeface="Calibri Light" panose="020F0302020204030204" pitchFamily="34" charset="0"/>
              </a:rPr>
              <a:t>Työryhmän </a:t>
            </a:r>
            <a:r>
              <a:rPr lang="fi-FI" altLang="fi-FI" dirty="0">
                <a:latin typeface="Calibri Light" panose="020F0302020204030204" pitchFamily="34" charset="0"/>
              </a:rPr>
              <a:t>tunnetuksi tekeminen ja sen aseman vakiinnuttaminen musiikkikirjastojen kentällä</a:t>
            </a:r>
          </a:p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>
                <a:latin typeface="Calibri Light" panose="020F0302020204030204" pitchFamily="34" charset="0"/>
              </a:rPr>
              <a:t>Yhteistyö muiden kuvailun asiantuntijaryhmien kanssa (Kuvailustandardiryhmä, Kuvailevan metatiedon asiantuntijaryhmä, Sisällönkuvailun asiantuntijaryhmä)</a:t>
            </a:r>
          </a:p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>
                <a:latin typeface="Calibri Light" panose="020F0302020204030204" pitchFamily="34" charset="0"/>
              </a:rPr>
              <a:t>Musiikin RDA-kuvailuohjeet ja -linjaukset, </a:t>
            </a:r>
            <a:r>
              <a:rPr lang="fi-FI" altLang="fi-FI" dirty="0" err="1">
                <a:latin typeface="Calibri Light" panose="020F0302020204030204" pitchFamily="34" charset="0"/>
              </a:rPr>
              <a:t>RDA:n</a:t>
            </a:r>
            <a:r>
              <a:rPr lang="fi-FI" altLang="fi-FI" dirty="0">
                <a:latin typeface="Calibri Light" panose="020F0302020204030204" pitchFamily="34" charset="0"/>
              </a:rPr>
              <a:t> </a:t>
            </a:r>
            <a:r>
              <a:rPr lang="fi-FI" altLang="fi-FI" dirty="0">
                <a:latin typeface="Calibri Light" panose="020F0302020204030204" pitchFamily="34" charset="0"/>
                <a:hlinkClick r:id="rId2"/>
              </a:rPr>
              <a:t>sovellusohjeiden</a:t>
            </a:r>
            <a:r>
              <a:rPr lang="fi-FI" altLang="fi-FI" dirty="0">
                <a:latin typeface="Calibri Light" panose="020F0302020204030204" pitchFamily="34" charset="0"/>
              </a:rPr>
              <a:t> jalkauttaminen </a:t>
            </a:r>
            <a:r>
              <a:rPr lang="fi-FI" altLang="fi-FI" dirty="0" smtClean="0">
                <a:latin typeface="Calibri Light" panose="020F0302020204030204" pitchFamily="34" charset="0"/>
              </a:rPr>
              <a:t>kirjastokentälle</a:t>
            </a:r>
            <a:endParaRPr lang="fi-FI" altLang="fi-FI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84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977317" y="1178604"/>
            <a:ext cx="7336173" cy="481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 err="1" smtClean="0">
                <a:latin typeface="Calibri Light" panose="020F0302020204030204" pitchFamily="34" charset="0"/>
              </a:rPr>
              <a:t>Finnan</a:t>
            </a:r>
            <a:r>
              <a:rPr lang="fi-FI" altLang="fi-FI" dirty="0" smtClean="0">
                <a:latin typeface="Calibri Light" panose="020F0302020204030204" pitchFamily="34" charset="0"/>
              </a:rPr>
              <a:t> </a:t>
            </a:r>
            <a:r>
              <a:rPr lang="fi-FI" altLang="fi-FI" dirty="0">
                <a:latin typeface="Calibri Light" panose="020F0302020204030204" pitchFamily="34" charset="0"/>
              </a:rPr>
              <a:t>ja muiden </a:t>
            </a:r>
            <a:r>
              <a:rPr lang="fi-FI" altLang="fi-FI" dirty="0" smtClean="0">
                <a:latin typeface="Calibri Light" panose="020F0302020204030204" pitchFamily="34" charset="0"/>
              </a:rPr>
              <a:t>kirjastojärjestelmien kehittämisessä mukana oleminen</a:t>
            </a:r>
            <a:endParaRPr lang="fi-FI" altLang="fi-FI" dirty="0">
              <a:latin typeface="Calibri Light" panose="020F0302020204030204" pitchFamily="34" charset="0"/>
            </a:endParaRPr>
          </a:p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 err="1">
                <a:latin typeface="Calibri Light" panose="020F0302020204030204" pitchFamily="34" charset="0"/>
              </a:rPr>
              <a:t>Melindan</a:t>
            </a:r>
            <a:r>
              <a:rPr lang="fi-FI" altLang="fi-FI" dirty="0">
                <a:latin typeface="Calibri Light" panose="020F0302020204030204" pitchFamily="34" charset="0"/>
              </a:rPr>
              <a:t> kuvailukäytäntöjen yhtenäistäminen ja ohjeistus musiikin </a:t>
            </a:r>
            <a:r>
              <a:rPr lang="fi-FI" altLang="fi-FI" dirty="0" smtClean="0">
                <a:latin typeface="Calibri Light" panose="020F0302020204030204" pitchFamily="34" charset="0"/>
              </a:rPr>
              <a:t>osalta</a:t>
            </a:r>
          </a:p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>
                <a:latin typeface="Calibri Light" panose="020F0302020204030204" pitchFamily="34" charset="0"/>
              </a:rPr>
              <a:t>Eri tietomallien ja kuvailusääntöjen (mm. BIBFRAME ja RDA) kehittämiseen osallistuminen </a:t>
            </a:r>
            <a:endParaRPr lang="fi-FI" altLang="fi-FI" dirty="0" smtClean="0">
              <a:latin typeface="Calibri Light" panose="020F0302020204030204" pitchFamily="34" charset="0"/>
            </a:endParaRPr>
          </a:p>
          <a:p>
            <a:pPr fontAlgn="base">
              <a:spcAft>
                <a:spcPts val="1200"/>
              </a:spcAft>
            </a:pPr>
            <a:r>
              <a:rPr lang="fi-FI" altLang="fi-FI" dirty="0">
                <a:latin typeface="Calibri Light" panose="020F0302020204030204" pitchFamily="34" charset="0"/>
              </a:rPr>
              <a:t>Musiikin sisällönkuvailuun liittyvät kysymykset, sanastojen ylläpitäminen (</a:t>
            </a:r>
            <a:r>
              <a:rPr lang="fi-FI" altLang="fi-FI" dirty="0">
                <a:latin typeface="Calibri Light" panose="020F0302020204030204" pitchFamily="34" charset="0"/>
                <a:hlinkClick r:id="rId2"/>
              </a:rPr>
              <a:t>SEKO</a:t>
            </a:r>
            <a:r>
              <a:rPr lang="fi-FI" altLang="fi-FI" dirty="0">
                <a:latin typeface="Calibri Light" panose="020F0302020204030204" pitchFamily="34" charset="0"/>
              </a:rPr>
              <a:t>, </a:t>
            </a:r>
            <a:r>
              <a:rPr lang="fi-FI" altLang="fi-FI" dirty="0">
                <a:latin typeface="Calibri Light" panose="020F0302020204030204" pitchFamily="34" charset="0"/>
                <a:hlinkClick r:id="rId3"/>
              </a:rPr>
              <a:t>YSA</a:t>
            </a:r>
            <a:r>
              <a:rPr lang="fi-FI" altLang="fi-FI" dirty="0">
                <a:latin typeface="Calibri Light" panose="020F0302020204030204" pitchFamily="34" charset="0"/>
              </a:rPr>
              <a:t> luokan 89 ja SLM (Suomalainen lajityyppi- ja muotosanasto) musiikkitermien osalta)  </a:t>
            </a:r>
          </a:p>
        </p:txBody>
      </p:sp>
    </p:spTree>
    <p:extLst>
      <p:ext uri="{BB962C8B-B14F-4D97-AF65-F5344CB8AC3E}">
        <p14:creationId xmlns:p14="http://schemas.microsoft.com/office/powerpoint/2010/main" val="74786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/>
          <p:cNvSpPr>
            <a:spLocks noGrp="1"/>
          </p:cNvSpPr>
          <p:nvPr>
            <p:ph type="title"/>
          </p:nvPr>
        </p:nvSpPr>
        <p:spPr>
          <a:xfrm>
            <a:off x="628649" y="6572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fi-FI" sz="2800" b="1" dirty="0" smtClean="0"/>
              <a:t>MUSA -&gt; YSA</a:t>
            </a:r>
            <a:endParaRPr lang="fi-FI" sz="2800" b="1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985706" y="1261545"/>
            <a:ext cx="7172587" cy="520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 smtClean="0">
                <a:latin typeface="Calibri Light" panose="020F0302020204030204" pitchFamily="34" charset="0"/>
              </a:rPr>
              <a:t>MUSA-sanaston ylläpito on lopetettu syksyllä 2017</a:t>
            </a:r>
          </a:p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 smtClean="0">
                <a:latin typeface="Calibri Light" panose="020F0302020204030204" pitchFamily="34" charset="0"/>
              </a:rPr>
              <a:t>nyt huhtikuun alussa MUSA-sanasto on kokonaisuudessaan siirretty </a:t>
            </a:r>
            <a:r>
              <a:rPr lang="fi-FI" altLang="fi-FI" dirty="0" err="1" smtClean="0">
                <a:latin typeface="Calibri Light" panose="020F0302020204030204" pitchFamily="34" charset="0"/>
              </a:rPr>
              <a:t>YSA:an</a:t>
            </a:r>
            <a:endParaRPr lang="fi-FI" altLang="fi-FI" dirty="0" smtClean="0">
              <a:latin typeface="Calibri Light" panose="020F0302020204030204" pitchFamily="34" charset="0"/>
            </a:endParaRPr>
          </a:p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 smtClean="0">
                <a:latin typeface="Calibri Light" panose="020F0302020204030204" pitchFamily="34" charset="0"/>
              </a:rPr>
              <a:t>kirja-aineiston kuvailussa käytetään jatkossa ainoastaan </a:t>
            </a:r>
            <a:r>
              <a:rPr lang="fi-FI" altLang="fi-FI" dirty="0" err="1" smtClean="0">
                <a:latin typeface="Calibri Light" panose="020F0302020204030204" pitchFamily="34" charset="0"/>
              </a:rPr>
              <a:t>YSA:n</a:t>
            </a:r>
            <a:r>
              <a:rPr lang="fi-FI" altLang="fi-FI" dirty="0" smtClean="0">
                <a:latin typeface="Calibri Light" panose="020F0302020204030204" pitchFamily="34" charset="0"/>
              </a:rPr>
              <a:t> termejä</a:t>
            </a:r>
          </a:p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 smtClean="0">
                <a:latin typeface="Calibri Light" panose="020F0302020204030204" pitchFamily="34" charset="0"/>
              </a:rPr>
              <a:t>musiikkiaineiston puolella käytetään vielä </a:t>
            </a:r>
            <a:r>
              <a:rPr lang="fi-FI" altLang="fi-FI" dirty="0" err="1" smtClean="0">
                <a:latin typeface="Calibri Light" panose="020F0302020204030204" pitchFamily="34" charset="0"/>
              </a:rPr>
              <a:t>MUSA:n</a:t>
            </a:r>
            <a:r>
              <a:rPr lang="fi-FI" altLang="fi-FI" dirty="0" smtClean="0">
                <a:latin typeface="Calibri Light" panose="020F0302020204030204" pitchFamily="34" charset="0"/>
              </a:rPr>
              <a:t> termejä, jotta 650-kenttien ketjut voidaan hajottaa ja konversiolla siirtää lajityyppi-, aika- ja maantieteellinen nimi -kenttiin</a:t>
            </a:r>
            <a:endParaRPr lang="fi-FI" altLang="fi-FI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12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977317" y="2148102"/>
            <a:ext cx="7336173" cy="2877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ts val="1200"/>
              </a:spcAft>
            </a:pPr>
            <a:r>
              <a:rPr lang="fi-FI" altLang="fi-FI" dirty="0">
                <a:latin typeface="Calibri Light" panose="020F0302020204030204" pitchFamily="34" charset="0"/>
              </a:rPr>
              <a:t>postia </a:t>
            </a:r>
            <a:r>
              <a:rPr lang="fi-FI" altLang="fi-FI" dirty="0" smtClean="0">
                <a:latin typeface="Calibri Light" panose="020F0302020204030204" pitchFamily="34" charset="0"/>
              </a:rPr>
              <a:t>Muusalle: </a:t>
            </a:r>
            <a:r>
              <a:rPr lang="fi-FI" altLang="fi-FI" b="1" dirty="0" smtClean="0">
                <a:latin typeface="Calibri Light" panose="020F0302020204030204" pitchFamily="34" charset="0"/>
              </a:rPr>
              <a:t>muusa-posti@helsinki.fi</a:t>
            </a:r>
            <a:endParaRPr lang="fi-FI" b="1" dirty="0" smtClean="0"/>
          </a:p>
          <a:p>
            <a:pPr fontAlgn="base">
              <a:spcAft>
                <a:spcPts val="1200"/>
              </a:spcAft>
            </a:pPr>
            <a:r>
              <a:rPr lang="fi-FI" altLang="fi-FI" dirty="0" smtClean="0">
                <a:latin typeface="Calibri Light" panose="020F0302020204030204" pitchFamily="34" charset="0"/>
                <a:hlinkClick r:id="rId2"/>
              </a:rPr>
              <a:t>Muusan tiedotussivu</a:t>
            </a:r>
            <a:endParaRPr lang="fi-FI" dirty="0" smtClean="0"/>
          </a:p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 smtClean="0">
                <a:latin typeface="Calibri Light" panose="020F0302020204030204" pitchFamily="34" charset="0"/>
                <a:hlinkClick r:id="rId3"/>
              </a:rPr>
              <a:t>YSA:n ehdotuslomake</a:t>
            </a:r>
            <a:endParaRPr lang="fi-FI" altLang="fi-FI" dirty="0" smtClean="0">
              <a:latin typeface="Calibri Light" panose="020F0302020204030204" pitchFamily="34" charset="0"/>
            </a:endParaRPr>
          </a:p>
          <a:p>
            <a:pPr marR="0" lvl="0" fontAlgn="base">
              <a:spcAft>
                <a:spcPts val="1200"/>
              </a:spcAft>
              <a:buClrTx/>
              <a:buSzTx/>
              <a:tabLst/>
            </a:pPr>
            <a:r>
              <a:rPr lang="fi-FI" altLang="fi-FI" dirty="0" smtClean="0">
                <a:latin typeface="Calibri Light" panose="020F0302020204030204" pitchFamily="34" charset="0"/>
                <a:hlinkClick r:id="rId4"/>
              </a:rPr>
              <a:t>Me-luetteloijat</a:t>
            </a:r>
            <a:r>
              <a:rPr lang="fi-FI" altLang="fi-FI" dirty="0" smtClean="0">
                <a:latin typeface="Calibri Light" panose="020F0302020204030204" pitchFamily="34" charset="0"/>
              </a:rPr>
              <a:t>-sähköpostilista kaikkien kirjastojen kuvailutyötä tekeville</a:t>
            </a:r>
            <a:endParaRPr lang="fi-FI" altLang="fi-FI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82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93892" y="1146639"/>
            <a:ext cx="7772400" cy="2387600"/>
          </a:xfrm>
        </p:spPr>
        <p:txBody>
          <a:bodyPr>
            <a:normAutofit/>
          </a:bodyPr>
          <a:lstStyle/>
          <a:p>
            <a:r>
              <a:rPr lang="fi-FI" dirty="0" smtClean="0">
                <a:solidFill>
                  <a:schemeClr val="accent6">
                    <a:lumMod val="50000"/>
                  </a:schemeClr>
                </a:solidFill>
              </a:rPr>
              <a:t>Kiitos!</a:t>
            </a:r>
            <a:endParaRPr lang="fi-FI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Alaotsikko 2"/>
          <p:cNvSpPr>
            <a:spLocks noGrp="1"/>
          </p:cNvSpPr>
          <p:nvPr>
            <p:ph type="subTitle" idx="1"/>
          </p:nvPr>
        </p:nvSpPr>
        <p:spPr>
          <a:xfrm>
            <a:off x="1151092" y="3941903"/>
            <a:ext cx="6858000" cy="1655762"/>
          </a:xfrm>
        </p:spPr>
        <p:txBody>
          <a:bodyPr/>
          <a:lstStyle/>
          <a:p>
            <a:r>
              <a:rPr lang="fi-FI" dirty="0" smtClean="0"/>
              <a:t>ilona.heinonen@tampere.fi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005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243</Words>
  <Application>Microsoft Office PowerPoint</Application>
  <PresentationFormat>Näytössä katseltava diaesitys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Musiikin metatiedon asiantuntijaryhmä Muusa esittäytyy</vt:lpstr>
      <vt:lpstr>PowerPoint-esitys</vt:lpstr>
      <vt:lpstr>Jäsenet 2018</vt:lpstr>
      <vt:lpstr>Toiminnan painopisteet 2018</vt:lpstr>
      <vt:lpstr>PowerPoint-esitys</vt:lpstr>
      <vt:lpstr>MUSA -&gt; YSA</vt:lpstr>
      <vt:lpstr>PowerPoint-esitys</vt:lpstr>
      <vt:lpstr>Kiitos!</vt:lpstr>
    </vt:vector>
  </TitlesOfParts>
  <Company>Seutu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Heinonen Ilona</dc:creator>
  <cp:lastModifiedBy>Heinonen Ilona</cp:lastModifiedBy>
  <cp:revision>23</cp:revision>
  <dcterms:created xsi:type="dcterms:W3CDTF">2018-03-19T12:09:56Z</dcterms:created>
  <dcterms:modified xsi:type="dcterms:W3CDTF">2018-04-05T11:55:45Z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-114531607</vt:i4>
  </property>
  <property fmtid="{D5CDD505-2E9C-101B-9397-08002B2CF9AE}" pid="3" name="_NewReviewCycle">
    <vt:lpwstr/>
  </property>
  <property fmtid="{D5CDD505-2E9C-101B-9397-08002B2CF9AE}" pid="4" name="_EmailSubject">
    <vt:lpwstr>6.4. slidet</vt:lpwstr>
  </property>
  <property fmtid="{D5CDD505-2E9C-101B-9397-08002B2CF9AE}" pid="5" name="_AuthorEmail">
    <vt:lpwstr>Ilona.Heinonen@tampere.fi</vt:lpwstr>
  </property>
  <property fmtid="{D5CDD505-2E9C-101B-9397-08002B2CF9AE}" pid="6" name="_AuthorEmailDisplayName">
    <vt:lpwstr>Heinonen Ilona</vt:lpwstr>
  </property>
</Properties>
</file>